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7" r:id="rId3"/>
    <p:sldId id="262" r:id="rId4"/>
    <p:sldId id="283" r:id="rId5"/>
    <p:sldId id="287" r:id="rId6"/>
    <p:sldId id="263" r:id="rId7"/>
    <p:sldId id="278" r:id="rId8"/>
    <p:sldId id="286" r:id="rId9"/>
    <p:sldId id="279" r:id="rId10"/>
    <p:sldId id="280" r:id="rId11"/>
    <p:sldId id="268" r:id="rId12"/>
    <p:sldId id="285" r:id="rId13"/>
    <p:sldId id="272" r:id="rId14"/>
    <p:sldId id="270" r:id="rId15"/>
    <p:sldId id="282" r:id="rId16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2" userDrawn="1">
          <p15:clr>
            <a:srgbClr val="A4A3A4"/>
          </p15:clr>
        </p15:guide>
        <p15:guide id="2" pos="29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99FF33"/>
    <a:srgbClr val="66CCFF"/>
    <a:srgbClr val="FF33CC"/>
    <a:srgbClr val="FF66FF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24" autoAdjust="0"/>
  </p:normalViewPr>
  <p:slideViewPr>
    <p:cSldViewPr snapToGrid="0" showGuides="1">
      <p:cViewPr varScale="1">
        <p:scale>
          <a:sx n="68" d="100"/>
          <a:sy n="68" d="100"/>
        </p:scale>
        <p:origin x="1470" y="54"/>
      </p:cViewPr>
      <p:guideLst>
        <p:guide orient="horz" pos="3612"/>
        <p:guide pos="290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888D4B-3E59-459D-A067-9236B300551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D0B01-A239-4F80-B9A2-6360BB191F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18505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1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C57C6-1F30-49C4-B337-58C39BC66EA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C36766-657A-4A39-9012-BF566934F5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150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Hello,</a:t>
            </a:r>
            <a:r>
              <a:rPr kumimoji="1" lang="en-US" altLang="ja-JP" baseline="0" dirty="0"/>
              <a:t> everyone I’m kanako </a:t>
            </a:r>
            <a:r>
              <a:rPr kumimoji="1" lang="en-US" altLang="ja-JP" baseline="0" dirty="0" err="1"/>
              <a:t>izawa</a:t>
            </a:r>
            <a:r>
              <a:rPr kumimoji="1" lang="en-US" altLang="ja-JP" baseline="0" dirty="0"/>
              <a:t> from </a:t>
            </a:r>
            <a:r>
              <a:rPr kumimoji="1" lang="en-US" altLang="ja-JP" baseline="0" dirty="0" err="1"/>
              <a:t>teamF</a:t>
            </a:r>
            <a:endParaRPr kumimoji="1" lang="en-US" altLang="ja-JP" baseline="0"/>
          </a:p>
          <a:p>
            <a:endParaRPr kumimoji="1" lang="en-US" altLang="ja-JP" baseline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84390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2386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Bus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はほぼほぼ短いトリップ？平均乗車時間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乗り換え抵抗？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113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比較的低い・・・！！こっち重要？ </a:t>
            </a:r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こっちの方がひくいじゃ</a:t>
            </a:r>
            <a:r>
              <a:rPr lang="ja-JP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ん</a:t>
            </a:r>
            <a:r>
              <a:rPr lang="ja-JP" altLang="en-US" dirty="0">
                <a:latin typeface="Arial" panose="020B0604020202020204" pitchFamily="34" charset="0"/>
                <a:cs typeface="Arial" panose="020B0604020202020204" pitchFamily="34" charset="0"/>
              </a:rPr>
              <a:t>！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0883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43303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9408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580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752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996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806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08243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C36766-657A-4A39-9012-BF566934F52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180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968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352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4507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398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248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323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0574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90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366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309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F5C7F-4B75-4EE5-9120-201E35FFDEC9}" type="datetimeFigureOut">
              <a:rPr kumimoji="1" lang="ja-JP" altLang="en-US" smtClean="0"/>
              <a:t>2016/9/25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9A099-2DDE-424D-B7AC-09E49953A4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063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2618178"/>
            <a:ext cx="9144000" cy="8108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1306891"/>
            <a:ext cx="9144000" cy="1311287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CCFF66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6363" y="1354537"/>
            <a:ext cx="8512936" cy="1195198"/>
          </a:xfrm>
        </p:spPr>
        <p:txBody>
          <a:bodyPr>
            <a:normAutofit/>
          </a:bodyPr>
          <a:lstStyle/>
          <a:p>
            <a:pPr algn="l"/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利用者の交通手段選択に着目した</a:t>
            </a:r>
            <a:br>
              <a:rPr lang="en-US" altLang="ja-JP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</a:br>
            <a:r>
              <a:rPr lang="ja-JP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</a:rPr>
              <a:t>最適公共交通ルートの配置</a:t>
            </a:r>
            <a:endParaRPr kumimoji="1" lang="ja-JP" altLang="en-US" sz="3600" dirty="0">
              <a:solidFill>
                <a:schemeClr val="tx1">
                  <a:lumMod val="75000"/>
                  <a:lumOff val="25000"/>
                </a:schemeClr>
              </a:solidFill>
              <a:latin typeface="小塚ゴシック Pr6N R" panose="020B0400000000000000" pitchFamily="34" charset="-128"/>
              <a:ea typeface="小塚ゴシック Pr6N R" panose="020B0400000000000000" pitchFamily="34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794400" y="4357577"/>
            <a:ext cx="4121623" cy="2295708"/>
          </a:xfrm>
        </p:spPr>
        <p:txBody>
          <a:bodyPr>
            <a:noAutofit/>
          </a:bodyPr>
          <a:lstStyle/>
          <a:p>
            <a:pPr algn="l"/>
            <a:r>
              <a:rPr lang="en-US" altLang="ja-JP" sz="2000" b="1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Team F</a:t>
            </a:r>
            <a:r>
              <a:rPr lang="ja-JP" altLang="en-US" sz="2000" b="1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   </a:t>
            </a:r>
            <a:endParaRPr lang="en-US" altLang="ja-JP" sz="2000" b="1" dirty="0">
              <a:latin typeface="Arial" panose="020B0604020202020204" pitchFamily="34" charset="0"/>
              <a:ea typeface="小塚ゴシック Pr6N L" panose="020B0200000000000000" pitchFamily="34" charset="-128"/>
              <a:cs typeface="Arial" panose="020B0604020202020204" pitchFamily="34" charset="0"/>
            </a:endParaRPr>
          </a:p>
          <a:p>
            <a:pPr algn="l"/>
            <a:r>
              <a:rPr lang="en-US" altLang="ja-JP" sz="2000" dirty="0"/>
              <a:t>Behavior in Networks Stu</a:t>
            </a:r>
            <a:r>
              <a:rPr lang="el-GR" altLang="ja-JP" sz="2000" dirty="0"/>
              <a:t>θ</a:t>
            </a:r>
            <a:r>
              <a:rPr lang="en-US" altLang="ja-JP" sz="2000" dirty="0" err="1"/>
              <a:t>ies</a:t>
            </a:r>
            <a:r>
              <a:rPr lang="en-US" altLang="ja-JP" sz="2000" dirty="0"/>
              <a:t> Unit</a:t>
            </a:r>
            <a:endParaRPr lang="en-US" altLang="ja-JP" sz="2000" dirty="0">
              <a:latin typeface="小塚ゴシック Pr6N L" panose="020B0200000000000000" pitchFamily="34" charset="-128"/>
              <a:ea typeface="小塚ゴシック Pr6N L" panose="020B0200000000000000" pitchFamily="34" charset="-128"/>
            </a:endParaRPr>
          </a:p>
          <a:p>
            <a:pPr algn="l"/>
            <a:endParaRPr lang="en-US" altLang="ja-JP" sz="100" dirty="0">
              <a:latin typeface="小塚ゴシック Pr6N L" panose="020B0200000000000000" pitchFamily="34" charset="-128"/>
              <a:ea typeface="小塚ゴシック Pr6N L" panose="020B0200000000000000" pitchFamily="34" charset="-128"/>
            </a:endParaRPr>
          </a:p>
          <a:p>
            <a:pPr algn="l"/>
            <a:r>
              <a:rPr lang="ja-JP" altLang="en-US" sz="1600" dirty="0">
                <a:latin typeface="小塚ゴシック Pr6N L" panose="020B0200000000000000" pitchFamily="34" charset="-128"/>
                <a:ea typeface="小塚ゴシック Pr6N L" panose="020B0200000000000000" pitchFamily="34" charset="-128"/>
              </a:rPr>
              <a:t>井澤佳那子　</a:t>
            </a:r>
            <a:r>
              <a:rPr lang="en-US" altLang="ja-JP" sz="1600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Kanako Izawa</a:t>
            </a:r>
            <a:endParaRPr lang="en-US" altLang="ja-JP" sz="1600" dirty="0">
              <a:latin typeface="小塚ゴシック Pr6N L" panose="020B0200000000000000" pitchFamily="34" charset="-128"/>
              <a:ea typeface="小塚ゴシック Pr6N L" panose="020B0200000000000000" pitchFamily="34" charset="-128"/>
            </a:endParaRPr>
          </a:p>
          <a:p>
            <a:pPr algn="l"/>
            <a:r>
              <a:rPr lang="ja-JP" altLang="en-US" sz="1600" dirty="0">
                <a:latin typeface="小塚ゴシック Pr6N L" panose="020B0200000000000000" pitchFamily="34" charset="-128"/>
                <a:ea typeface="小塚ゴシック Pr6N L" panose="020B0200000000000000" pitchFamily="34" charset="-128"/>
              </a:rPr>
              <a:t>庄司惟　　　</a:t>
            </a:r>
            <a:r>
              <a:rPr lang="en-US" altLang="ja-JP" sz="1600" dirty="0" err="1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Yui</a:t>
            </a:r>
            <a:r>
              <a:rPr lang="en-US" altLang="ja-JP" sz="1600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 Shoji</a:t>
            </a:r>
          </a:p>
          <a:p>
            <a:pPr algn="l"/>
            <a:r>
              <a:rPr kumimoji="1" lang="ja-JP" altLang="en-US" sz="1600" dirty="0">
                <a:latin typeface="小塚ゴシック Pr6N L" panose="020B0200000000000000" pitchFamily="34" charset="-128"/>
                <a:ea typeface="小塚ゴシック Pr6N L" panose="020B0200000000000000" pitchFamily="34" charset="-128"/>
              </a:rPr>
              <a:t>近松京介　　</a:t>
            </a:r>
            <a:r>
              <a:rPr lang="en-US" altLang="ja-JP" sz="1600" dirty="0" err="1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Kyosuke</a:t>
            </a:r>
            <a:r>
              <a:rPr lang="en-US" altLang="ja-JP" sz="1600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Chikamatsu</a:t>
            </a:r>
            <a:endParaRPr kumimoji="1" lang="en-US" altLang="ja-JP" sz="1600" dirty="0">
              <a:latin typeface="Arial" panose="020B0604020202020204" pitchFamily="34" charset="0"/>
              <a:ea typeface="小塚ゴシック Pr6N L" panose="020B0200000000000000" pitchFamily="34" charset="-128"/>
              <a:cs typeface="Arial" panose="020B0604020202020204" pitchFamily="34" charset="0"/>
            </a:endParaRPr>
          </a:p>
          <a:p>
            <a:pPr algn="l"/>
            <a:r>
              <a:rPr lang="ja-JP" altLang="en-US" sz="1600" dirty="0">
                <a:latin typeface="小塚ゴシック Pr6N L" panose="020B0200000000000000" pitchFamily="34" charset="-128"/>
                <a:ea typeface="小塚ゴシック Pr6N L" panose="020B0200000000000000" pitchFamily="34" charset="-128"/>
              </a:rPr>
              <a:t>三木真理子　</a:t>
            </a:r>
            <a:r>
              <a:rPr lang="en-US" altLang="ja-JP" sz="1600" dirty="0">
                <a:latin typeface="Arial" panose="020B0604020202020204" pitchFamily="34" charset="0"/>
                <a:ea typeface="小塚ゴシック Pr6N L" panose="020B0200000000000000" pitchFamily="34" charset="-128"/>
                <a:cs typeface="Arial" panose="020B0604020202020204" pitchFamily="34" charset="0"/>
              </a:rPr>
              <a:t>Mariko Miki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26363" y="2695785"/>
            <a:ext cx="62343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most optimal route placement of public transport </a:t>
            </a:r>
          </a:p>
          <a:p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kumimoji="1"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ocusing on the </a:t>
            </a:r>
            <a:r>
              <a:rPr lang="en-US" altLang="ja-JP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public transport means </a:t>
            </a:r>
            <a:endParaRPr kumimoji="1" lang="ja-JP" alt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62948" y="97250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kumimoji="1" lang="el-GR" altLang="ja-JP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kumimoji="1" lang="en-US" altLang="ja-JP" dirty="0" err="1">
                <a:latin typeface="Arial" panose="020B0604020202020204" pitchFamily="34" charset="0"/>
                <a:cs typeface="Arial" panose="020B0604020202020204" pitchFamily="34" charset="0"/>
              </a:rPr>
              <a:t>eling</a:t>
            </a:r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 in Transportation Networks 2016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3142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Suggestion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9548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2014780"/>
            <a:ext cx="9144000" cy="72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690188" y="2082392"/>
            <a:ext cx="17636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Appen</a:t>
            </a:r>
            <a:r>
              <a:rPr lang="en-US" altLang="ja-JP" sz="3200" dirty="0"/>
              <a:t>d</a:t>
            </a:r>
            <a:r>
              <a:rPr kumimoji="1" lang="en-US" altLang="ja-JP" sz="3200" dirty="0"/>
              <a:t>ix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37211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30572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Utility function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6555" y="1381267"/>
            <a:ext cx="744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U</a:t>
            </a:r>
            <a:r>
              <a:rPr kumimoji="1" lang="en-US" altLang="ja-JP" sz="1200" dirty="0" err="1"/>
              <a:t>train</a:t>
            </a:r>
            <a:r>
              <a:rPr kumimoji="1" lang="en-US" altLang="ja-JP" sz="1200" dirty="0"/>
              <a:t>         </a:t>
            </a:r>
            <a:r>
              <a:rPr kumimoji="1" lang="en-US" altLang="ja-JP" sz="1400" dirty="0"/>
              <a:t> </a:t>
            </a:r>
            <a:r>
              <a:rPr kumimoji="1" lang="en-US" altLang="ja-JP" dirty="0"/>
              <a:t>= V</a:t>
            </a:r>
            <a:r>
              <a:rPr lang="en-US" altLang="ja-JP" sz="1200" dirty="0"/>
              <a:t>1</a:t>
            </a:r>
            <a:r>
              <a:rPr kumimoji="1" lang="en-US" altLang="ja-JP" dirty="0"/>
              <a:t> + ε</a:t>
            </a:r>
            <a:r>
              <a:rPr kumimoji="1" lang="en-US" altLang="ja-JP" sz="1200" dirty="0"/>
              <a:t>1</a:t>
            </a:r>
          </a:p>
          <a:p>
            <a:r>
              <a:rPr lang="en-US" altLang="ja-JP" dirty="0"/>
              <a:t>               = </a:t>
            </a:r>
            <a:r>
              <a:rPr lang="en-US" altLang="ja-JP" dirty="0" err="1"/>
              <a:t>θ</a:t>
            </a:r>
            <a:r>
              <a:rPr lang="en-US" altLang="ja-JP" sz="1200" dirty="0" err="1"/>
              <a:t>a</a:t>
            </a:r>
            <a:r>
              <a:rPr lang="en-US" altLang="ja-JP" sz="1200" dirty="0"/>
              <a:t>*(</a:t>
            </a:r>
            <a:r>
              <a:rPr lang="ja-JP" altLang="en-US" sz="1200" dirty="0"/>
              <a:t>アクセス時間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n-US" altLang="ja-JP" dirty="0" err="1"/>
              <a:t>θ</a:t>
            </a:r>
            <a:r>
              <a:rPr lang="en-US" altLang="ja-JP" sz="1200" dirty="0" err="1"/>
              <a:t>e</a:t>
            </a:r>
            <a:r>
              <a:rPr lang="en-US" altLang="ja-JP" sz="1200" dirty="0"/>
              <a:t>*(</a:t>
            </a:r>
            <a:r>
              <a:rPr lang="ja-JP" altLang="en-US" sz="1200" dirty="0"/>
              <a:t>イグレス時間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r*(</a:t>
            </a:r>
            <a:r>
              <a:rPr lang="ja-JP" altLang="en-US" sz="1200" dirty="0"/>
              <a:t>乗車時間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f*(</a:t>
            </a:r>
            <a:r>
              <a:rPr lang="ja-JP" altLang="en-US" sz="1200" dirty="0"/>
              <a:t>頻度</a:t>
            </a:r>
            <a:r>
              <a:rPr lang="en-US" altLang="ja-JP" sz="1200" dirty="0"/>
              <a:t>) </a:t>
            </a:r>
            <a:r>
              <a:rPr lang="en-US" altLang="ja-JP" dirty="0"/>
              <a:t>+ f</a:t>
            </a:r>
            <a:r>
              <a:rPr lang="en-US" altLang="ja-JP" sz="1200" dirty="0"/>
              <a:t>*(</a:t>
            </a:r>
            <a:r>
              <a:rPr lang="ja-JP" altLang="en-US" sz="1200" dirty="0"/>
              <a:t>料金</a:t>
            </a:r>
            <a:r>
              <a:rPr lang="en-US" altLang="ja-JP" sz="1200" dirty="0"/>
              <a:t>)</a:t>
            </a:r>
            <a:r>
              <a:rPr lang="en-US" altLang="ja-JP" dirty="0"/>
              <a:t> + b</a:t>
            </a:r>
            <a:r>
              <a:rPr lang="en-US" altLang="ja-JP" sz="1400" dirty="0"/>
              <a:t>1</a:t>
            </a:r>
            <a:r>
              <a:rPr lang="en-US" altLang="ja-JP" dirty="0"/>
              <a:t> + ε</a:t>
            </a:r>
            <a:r>
              <a:rPr lang="en-US" altLang="ja-JP" sz="1200" dirty="0"/>
              <a:t>1</a:t>
            </a:r>
            <a:r>
              <a:rPr kumimoji="1" lang="en-US" altLang="ja-JP" sz="1200" dirty="0"/>
              <a:t> 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6555" y="2234513"/>
            <a:ext cx="8630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U</a:t>
            </a:r>
            <a:r>
              <a:rPr kumimoji="1" lang="en-US" altLang="ja-JP" sz="1200" dirty="0" err="1"/>
              <a:t>bus</a:t>
            </a:r>
            <a:r>
              <a:rPr kumimoji="1" lang="en-US" altLang="ja-JP" sz="1200" dirty="0"/>
              <a:t> </a:t>
            </a:r>
            <a:r>
              <a:rPr kumimoji="1" lang="en-US" altLang="ja-JP" sz="1400" dirty="0"/>
              <a:t>          </a:t>
            </a:r>
            <a:r>
              <a:rPr kumimoji="1" lang="en-US" altLang="ja-JP" dirty="0"/>
              <a:t>= V</a:t>
            </a:r>
            <a:r>
              <a:rPr lang="en-US" altLang="ja-JP" sz="1200" dirty="0"/>
              <a:t>2</a:t>
            </a:r>
            <a:r>
              <a:rPr kumimoji="1" lang="en-US" altLang="ja-JP" dirty="0"/>
              <a:t> + ε</a:t>
            </a:r>
            <a:r>
              <a:rPr lang="en-US" altLang="ja-JP" sz="1200" dirty="0"/>
              <a:t>2</a:t>
            </a:r>
            <a:endParaRPr kumimoji="1" lang="en-US" altLang="ja-JP" sz="1200" dirty="0"/>
          </a:p>
          <a:p>
            <a:r>
              <a:rPr lang="en-US" altLang="ja-JP" dirty="0"/>
              <a:t>               = </a:t>
            </a:r>
            <a:r>
              <a:rPr lang="el-GR" altLang="ja-JP" dirty="0"/>
              <a:t>θ</a:t>
            </a:r>
            <a:r>
              <a:rPr lang="en-US" altLang="ja-JP" sz="1200" dirty="0"/>
              <a:t>a*(</a:t>
            </a:r>
            <a:r>
              <a:rPr lang="ja-JP" altLang="en-US" sz="1200" dirty="0"/>
              <a:t>アクセス時間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e*(</a:t>
            </a:r>
            <a:r>
              <a:rPr lang="ja-JP" altLang="en-US" sz="1200" dirty="0"/>
              <a:t>イグレス時間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r*(</a:t>
            </a:r>
            <a:r>
              <a:rPr lang="ja-JP" altLang="en-US" sz="1200" dirty="0"/>
              <a:t>乗車時間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n-US" altLang="ja-JP" dirty="0" err="1"/>
              <a:t>θ</a:t>
            </a:r>
            <a:r>
              <a:rPr lang="en-US" altLang="ja-JP" sz="1200" dirty="0" err="1"/>
              <a:t>f</a:t>
            </a:r>
            <a:r>
              <a:rPr lang="en-US" altLang="ja-JP" sz="1200" dirty="0"/>
              <a:t>*(</a:t>
            </a:r>
            <a:r>
              <a:rPr lang="ja-JP" altLang="en-US" sz="1200" dirty="0"/>
              <a:t>頻度</a:t>
            </a:r>
            <a:r>
              <a:rPr lang="en-US" altLang="ja-JP" sz="1200" dirty="0"/>
              <a:t>) </a:t>
            </a:r>
            <a:r>
              <a:rPr lang="en-US" altLang="ja-JP" dirty="0"/>
              <a:t>+ f</a:t>
            </a:r>
            <a:r>
              <a:rPr lang="en-US" altLang="ja-JP" sz="1200" dirty="0"/>
              <a:t>*(</a:t>
            </a:r>
            <a:r>
              <a:rPr lang="ja-JP" altLang="en-US" sz="1200" dirty="0"/>
              <a:t>料金</a:t>
            </a:r>
            <a:r>
              <a:rPr lang="en-US" altLang="ja-JP" sz="1200" dirty="0"/>
              <a:t>)</a:t>
            </a:r>
            <a:r>
              <a:rPr lang="en-US" altLang="ja-JP" dirty="0"/>
              <a:t> + o</a:t>
            </a:r>
            <a:r>
              <a:rPr lang="en-US" altLang="ja-JP" sz="1200" dirty="0"/>
              <a:t>*(</a:t>
            </a:r>
            <a:r>
              <a:rPr lang="ja-JP" altLang="en-US" sz="1200" dirty="0"/>
              <a:t>始発ダミー</a:t>
            </a:r>
            <a:r>
              <a:rPr lang="en-US" altLang="ja-JP" sz="1200" dirty="0"/>
              <a:t>) </a:t>
            </a:r>
            <a:r>
              <a:rPr lang="en-US" altLang="ja-JP" dirty="0"/>
              <a:t>+ b</a:t>
            </a:r>
            <a:r>
              <a:rPr lang="en-US" altLang="ja-JP" sz="1200" dirty="0"/>
              <a:t>2</a:t>
            </a:r>
            <a:r>
              <a:rPr lang="en-US" altLang="ja-JP" dirty="0"/>
              <a:t> + ε</a:t>
            </a:r>
            <a:r>
              <a:rPr lang="en-US" altLang="ja-JP" sz="1200" dirty="0"/>
              <a:t>2</a:t>
            </a:r>
            <a:r>
              <a:rPr kumimoji="1" lang="en-US" altLang="ja-JP" sz="1200" dirty="0"/>
              <a:t> 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7682" y="3129824"/>
            <a:ext cx="8683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U</a:t>
            </a:r>
            <a:r>
              <a:rPr kumimoji="1" lang="en-US" altLang="ja-JP" sz="1200" dirty="0" err="1"/>
              <a:t>train</a:t>
            </a:r>
            <a:r>
              <a:rPr kumimoji="1" lang="en-US" altLang="ja-JP" sz="1200" dirty="0"/>
              <a:t>-bus  </a:t>
            </a:r>
            <a:r>
              <a:rPr kumimoji="1" lang="en-US" altLang="ja-JP" sz="1400" dirty="0"/>
              <a:t> </a:t>
            </a:r>
            <a:r>
              <a:rPr kumimoji="1" lang="en-US" altLang="ja-JP" dirty="0"/>
              <a:t>= V</a:t>
            </a:r>
            <a:r>
              <a:rPr kumimoji="1" lang="en-US" altLang="ja-JP" sz="1200" dirty="0"/>
              <a:t>3</a:t>
            </a:r>
            <a:r>
              <a:rPr kumimoji="1" lang="en-US" altLang="ja-JP" dirty="0"/>
              <a:t> + ε</a:t>
            </a:r>
            <a:r>
              <a:rPr kumimoji="1" lang="en-US" altLang="ja-JP" sz="1200" dirty="0"/>
              <a:t>3</a:t>
            </a:r>
          </a:p>
          <a:p>
            <a:r>
              <a:rPr lang="en-US" altLang="ja-JP" dirty="0"/>
              <a:t>                = </a:t>
            </a:r>
            <a:r>
              <a:rPr lang="el-GR" altLang="ja-JP" dirty="0"/>
              <a:t>θ</a:t>
            </a:r>
            <a:r>
              <a:rPr lang="en-US" altLang="ja-JP" sz="1200" dirty="0"/>
              <a:t>a*(</a:t>
            </a:r>
            <a:r>
              <a:rPr lang="ja-JP" altLang="en-US" sz="1200" dirty="0"/>
              <a:t>アクセス時間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e*(</a:t>
            </a:r>
            <a:r>
              <a:rPr lang="ja-JP" altLang="en-US" sz="1200" dirty="0"/>
              <a:t>イグレス時間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r*(</a:t>
            </a:r>
            <a:r>
              <a:rPr lang="ja-JP" altLang="en-US" sz="1200" dirty="0"/>
              <a:t>乗車時間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f*(</a:t>
            </a:r>
            <a:r>
              <a:rPr lang="ja-JP" altLang="en-US" sz="1200" dirty="0"/>
              <a:t>頻度</a:t>
            </a:r>
            <a:r>
              <a:rPr lang="en-US" altLang="ja-JP" sz="1200" dirty="0"/>
              <a:t>) </a:t>
            </a:r>
            <a:r>
              <a:rPr lang="en-US" altLang="ja-JP" dirty="0"/>
              <a:t>+ f</a:t>
            </a:r>
            <a:r>
              <a:rPr lang="en-US" altLang="ja-JP" sz="1200" dirty="0"/>
              <a:t>*(</a:t>
            </a:r>
            <a:r>
              <a:rPr lang="ja-JP" altLang="en-US" sz="1200" dirty="0"/>
              <a:t>料金</a:t>
            </a:r>
            <a:r>
              <a:rPr lang="en-US" altLang="ja-JP" sz="1200" dirty="0"/>
              <a:t>)</a:t>
            </a:r>
            <a:r>
              <a:rPr lang="en-US" altLang="ja-JP" dirty="0"/>
              <a:t> + o</a:t>
            </a:r>
            <a:r>
              <a:rPr lang="en-US" altLang="ja-JP" sz="1200" dirty="0"/>
              <a:t>*(</a:t>
            </a:r>
            <a:r>
              <a:rPr lang="ja-JP" altLang="en-US" sz="1200" dirty="0"/>
              <a:t>始発ダミー</a:t>
            </a:r>
            <a:r>
              <a:rPr lang="en-US" altLang="ja-JP" sz="1200" dirty="0"/>
              <a:t>) </a:t>
            </a:r>
            <a:r>
              <a:rPr lang="en-US" altLang="ja-JP" dirty="0"/>
              <a:t>+ b</a:t>
            </a:r>
            <a:r>
              <a:rPr lang="en-US" altLang="ja-JP" sz="1200" dirty="0"/>
              <a:t>3</a:t>
            </a:r>
            <a:r>
              <a:rPr lang="en-US" altLang="ja-JP" dirty="0"/>
              <a:t> + ε</a:t>
            </a:r>
            <a:r>
              <a:rPr lang="en-US" altLang="ja-JP" sz="1200" dirty="0"/>
              <a:t>3</a:t>
            </a:r>
            <a:r>
              <a:rPr kumimoji="1" lang="en-US" altLang="ja-JP" sz="1200" dirty="0"/>
              <a:t> 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6619" y="3961807"/>
            <a:ext cx="8683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U</a:t>
            </a:r>
            <a:r>
              <a:rPr kumimoji="1" lang="en-US" altLang="ja-JP" sz="1200" dirty="0" err="1"/>
              <a:t>train</a:t>
            </a:r>
            <a:r>
              <a:rPr kumimoji="1" lang="en-US" altLang="ja-JP" sz="1200" dirty="0"/>
              <a:t>-bus </a:t>
            </a:r>
            <a:r>
              <a:rPr kumimoji="1" lang="en-US" altLang="ja-JP" sz="1400" dirty="0"/>
              <a:t> </a:t>
            </a:r>
            <a:r>
              <a:rPr kumimoji="1" lang="en-US" altLang="ja-JP" dirty="0"/>
              <a:t>= V</a:t>
            </a:r>
            <a:r>
              <a:rPr lang="en-US" altLang="ja-JP" sz="1200" dirty="0"/>
              <a:t>4</a:t>
            </a:r>
            <a:r>
              <a:rPr kumimoji="1" lang="en-US" altLang="ja-JP" dirty="0"/>
              <a:t> + ε</a:t>
            </a:r>
            <a:r>
              <a:rPr lang="en-US" altLang="ja-JP" sz="1200" dirty="0"/>
              <a:t>4</a:t>
            </a:r>
            <a:endParaRPr kumimoji="1" lang="en-US" altLang="ja-JP" sz="1200" dirty="0"/>
          </a:p>
          <a:p>
            <a:r>
              <a:rPr lang="en-US" altLang="ja-JP" dirty="0"/>
              <a:t>                = </a:t>
            </a:r>
            <a:r>
              <a:rPr lang="el-GR" altLang="ja-JP" dirty="0"/>
              <a:t>θ</a:t>
            </a:r>
            <a:r>
              <a:rPr lang="en-US" altLang="ja-JP" sz="1200" dirty="0"/>
              <a:t>a*(</a:t>
            </a:r>
            <a:r>
              <a:rPr lang="ja-JP" altLang="en-US" sz="1200" dirty="0"/>
              <a:t>アクセス時間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e*(</a:t>
            </a:r>
            <a:r>
              <a:rPr lang="ja-JP" altLang="en-US" sz="1200" dirty="0"/>
              <a:t>イグレス時間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r*(</a:t>
            </a:r>
            <a:r>
              <a:rPr lang="ja-JP" altLang="en-US" sz="1200" dirty="0"/>
              <a:t>乗車時間</a:t>
            </a:r>
            <a:r>
              <a:rPr lang="en-US" altLang="ja-JP" sz="1200" dirty="0"/>
              <a:t>) </a:t>
            </a:r>
            <a:r>
              <a:rPr lang="en-US" altLang="ja-JP" dirty="0"/>
              <a:t>+ </a:t>
            </a:r>
            <a:r>
              <a:rPr lang="el-GR" altLang="ja-JP" dirty="0"/>
              <a:t>θ</a:t>
            </a:r>
            <a:r>
              <a:rPr lang="en-US" altLang="ja-JP" sz="1200" dirty="0"/>
              <a:t>f*(</a:t>
            </a:r>
            <a:r>
              <a:rPr lang="ja-JP" altLang="en-US" sz="1200" dirty="0"/>
              <a:t>頻度</a:t>
            </a:r>
            <a:r>
              <a:rPr lang="en-US" altLang="ja-JP" sz="1200" dirty="0"/>
              <a:t>) </a:t>
            </a:r>
            <a:r>
              <a:rPr lang="en-US" altLang="ja-JP" dirty="0"/>
              <a:t>+ f</a:t>
            </a:r>
            <a:r>
              <a:rPr lang="en-US" altLang="ja-JP" sz="1200" dirty="0"/>
              <a:t>*(</a:t>
            </a:r>
            <a:r>
              <a:rPr lang="ja-JP" altLang="en-US" sz="1200" dirty="0"/>
              <a:t>料金</a:t>
            </a:r>
            <a:r>
              <a:rPr lang="en-US" altLang="ja-JP" sz="1200" dirty="0"/>
              <a:t>)</a:t>
            </a:r>
            <a:r>
              <a:rPr lang="en-US" altLang="ja-JP" dirty="0"/>
              <a:t> + o</a:t>
            </a:r>
            <a:r>
              <a:rPr lang="en-US" altLang="ja-JP" sz="1200" dirty="0"/>
              <a:t>*(</a:t>
            </a:r>
            <a:r>
              <a:rPr lang="ja-JP" altLang="en-US" sz="1200" dirty="0"/>
              <a:t>始発ダミー</a:t>
            </a:r>
            <a:r>
              <a:rPr lang="en-US" altLang="ja-JP" sz="1200" dirty="0"/>
              <a:t>) </a:t>
            </a:r>
            <a:r>
              <a:rPr lang="en-US" altLang="ja-JP" dirty="0"/>
              <a:t>+ b</a:t>
            </a:r>
            <a:r>
              <a:rPr lang="en-US" altLang="ja-JP" sz="1200" dirty="0"/>
              <a:t>4</a:t>
            </a:r>
            <a:r>
              <a:rPr lang="en-US" altLang="ja-JP" dirty="0"/>
              <a:t> + ε</a:t>
            </a:r>
            <a:r>
              <a:rPr lang="en-US" altLang="ja-JP" sz="1200" dirty="0"/>
              <a:t>4</a:t>
            </a:r>
            <a:r>
              <a:rPr kumimoji="1" lang="en-US" altLang="ja-JP" sz="1200" dirty="0"/>
              <a:t> </a:t>
            </a:r>
            <a:endParaRPr kumimoji="1" lang="ja-JP" altLang="en-US" sz="1200" dirty="0"/>
          </a:p>
        </p:txBody>
      </p:sp>
      <p:grpSp>
        <p:nvGrpSpPr>
          <p:cNvPr id="16" name="グループ化 15"/>
          <p:cNvGrpSpPr/>
          <p:nvPr/>
        </p:nvGrpSpPr>
        <p:grpSpPr>
          <a:xfrm>
            <a:off x="3558694" y="4979441"/>
            <a:ext cx="2099638" cy="1418896"/>
            <a:chOff x="2636036" y="4108393"/>
            <a:chExt cx="2053824" cy="1387936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36036" y="4108393"/>
              <a:ext cx="2053824" cy="1387936"/>
            </a:xfrm>
            <a:prstGeom prst="rect">
              <a:avLst/>
            </a:prstGeom>
          </p:spPr>
        </p:pic>
        <p:sp>
          <p:nvSpPr>
            <p:cNvPr id="18" name="正方形/長方形 17"/>
            <p:cNvSpPr/>
            <p:nvPr/>
          </p:nvSpPr>
          <p:spPr>
            <a:xfrm>
              <a:off x="3662948" y="4991100"/>
              <a:ext cx="166102" cy="1809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3595942" y="4953000"/>
              <a:ext cx="2616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/>
                <a:t>} </a:t>
              </a:r>
              <a:endParaRPr kumimoji="1" lang="ja-JP" altLang="en-US" sz="1100" dirty="0"/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3362325" y="4368661"/>
              <a:ext cx="95250" cy="1207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277097" y="4275125"/>
              <a:ext cx="335316" cy="3415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/>
                <a:t>4</a:t>
              </a:r>
              <a:endParaRPr kumimoji="1" lang="ja-JP" altLang="en-US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692971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134" y="157612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kumimoji="1" lang="el-GR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kumimoji="1" lang="en-US" altLang="ja-JP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4373" y="1966298"/>
            <a:ext cx="4531600" cy="3921894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4572000" y="2339630"/>
            <a:ext cx="423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cs typeface="Arial" panose="020B0604020202020204" pitchFamily="34" charset="0"/>
              </a:rPr>
              <a:t>Total : 311 data </a:t>
            </a:r>
            <a:r>
              <a:rPr kumimoji="1" lang="en-US" altLang="ja-JP" sz="2400" dirty="0">
                <a:cs typeface="Arial" panose="020B0604020202020204" pitchFamily="34" charset="0"/>
              </a:rPr>
              <a:t>( trip )</a:t>
            </a:r>
            <a:r>
              <a:rPr kumimoji="1" lang="ja-JP" altLang="en-US" sz="2400" dirty="0">
                <a:cs typeface="Arial" panose="020B0604020202020204" pitchFamily="34" charset="0"/>
              </a:rPr>
              <a:t>　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998775" y="2063259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4.2 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489615" y="2269259"/>
            <a:ext cx="490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bg1"/>
                </a:solidFill>
              </a:rPr>
              <a:t>7.7 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15799" y="2912377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</a:rPr>
              <a:t>↑ </a:t>
            </a:r>
            <a:r>
              <a:rPr kumimoji="1" lang="en-US" altLang="ja-JP" sz="1600" dirty="0">
                <a:solidFill>
                  <a:schemeClr val="bg1"/>
                </a:solidFill>
              </a:rPr>
              <a:t>2.9 </a:t>
            </a:r>
            <a:endParaRPr kumimoji="1"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06968" y="4021912"/>
            <a:ext cx="797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</a:rPr>
              <a:t>85</a:t>
            </a:r>
            <a:r>
              <a:rPr kumimoji="1" lang="en-US" altLang="ja-JP" sz="2400" dirty="0">
                <a:solidFill>
                  <a:schemeClr val="bg1"/>
                </a:solidFill>
              </a:rPr>
              <a:t>.2 </a:t>
            </a:r>
            <a:endParaRPr kumimoji="1" lang="ja-JP" altLang="en-US" sz="2400" dirty="0">
              <a:solidFill>
                <a:schemeClr val="bg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3134" y="64406"/>
            <a:ext cx="42350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4400" dirty="0">
                <a:cs typeface="Arial" panose="020B0604020202020204" pitchFamily="34" charset="0"/>
              </a:rPr>
              <a:t>Dataset</a:t>
            </a:r>
            <a:r>
              <a:rPr kumimoji="1" lang="ja-JP" altLang="en-US" sz="4400" dirty="0">
                <a:cs typeface="Arial" panose="020B0604020202020204" pitchFamily="34" charset="0"/>
              </a:rPr>
              <a:t>　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0" y="3081654"/>
            <a:ext cx="40986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[explanatory values]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dummy: first train</a:t>
            </a: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access time</a:t>
            </a: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egress time</a:t>
            </a: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ride time</a:t>
            </a: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 err="1">
                <a:latin typeface="Arial" panose="020B0604020202020204" pitchFamily="34" charset="0"/>
                <a:cs typeface="Arial" panose="020B0604020202020204" pitchFamily="34" charset="0"/>
              </a:rPr>
              <a:t>survice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frequency</a:t>
            </a:r>
          </a:p>
          <a:p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　・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fare</a:t>
            </a: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572000" y="1312647"/>
            <a:ext cx="46406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Extract data </a:t>
            </a:r>
          </a:p>
          <a:p>
            <a:r>
              <a:rPr lang="en-US" altLang="ja-JP" sz="2400" dirty="0"/>
              <a:t>: trip that have two or more choices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840441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512" y="1084509"/>
            <a:ext cx="7506976" cy="540000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2135" y="-3267"/>
            <a:ext cx="27831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Basic analysis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kumimoji="1" lang="el-GR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kumimoji="1" lang="en-US" altLang="ja-JP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 flipV="1">
            <a:off x="6141075" y="6310648"/>
            <a:ext cx="890790" cy="10732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 flipV="1">
            <a:off x="7233281" y="6310648"/>
            <a:ext cx="890790" cy="10732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972135" y="504486"/>
            <a:ext cx="67733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percentage of selectable means for each actually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selecte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choice</a:t>
            </a:r>
          </a:p>
        </p:txBody>
      </p:sp>
    </p:spTree>
    <p:extLst>
      <p:ext uri="{BB962C8B-B14F-4D97-AF65-F5344CB8AC3E}">
        <p14:creationId xmlns:p14="http://schemas.microsoft.com/office/powerpoint/2010/main" val="1489647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86" y="780160"/>
            <a:ext cx="6325200" cy="6124155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-13648"/>
            <a:ext cx="900000" cy="72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134" y="49324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7911" y="397953"/>
            <a:ext cx="82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percentage of access/egress/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e time an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cost for each actually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selecte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choice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09982" y="1253206"/>
            <a:ext cx="275328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・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ccess/egress time</a:t>
            </a:r>
          </a:p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　　　　　　　　　≻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e time</a:t>
            </a:r>
          </a:p>
          <a:p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  if the cost is a little expensive</a:t>
            </a:r>
          </a:p>
          <a:p>
            <a:endParaRPr lang="en-US" altLang="ja-JP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・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“bus” is more comfortable  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 than “train”?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09982" y="4933148"/>
            <a:ext cx="28196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・ </a:t>
            </a:r>
            <a:r>
              <a:rPr lang="en-US" altLang="ja-JP" sz="1600" dirty="0"/>
              <a:t>there are some factors </a:t>
            </a:r>
          </a:p>
          <a:p>
            <a:r>
              <a:rPr lang="en-US" altLang="ja-JP" sz="1600" dirty="0"/>
              <a:t> other than access/egress/</a:t>
            </a:r>
            <a:r>
              <a:rPr lang="en-US" altLang="ja-JP" sz="1600" dirty="0" err="1"/>
              <a:t>ri</a:t>
            </a:r>
            <a:r>
              <a:rPr lang="el-GR" altLang="ja-JP" sz="1600" dirty="0"/>
              <a:t>θ</a:t>
            </a:r>
            <a:r>
              <a:rPr lang="en-US" altLang="ja-JP" sz="1600" dirty="0"/>
              <a:t>e    </a:t>
            </a:r>
          </a:p>
          <a:p>
            <a:r>
              <a:rPr lang="en-US" altLang="ja-JP" sz="1600" dirty="0"/>
              <a:t> time an</a:t>
            </a:r>
            <a:r>
              <a:rPr lang="el-GR" altLang="ja-JP" sz="1600" dirty="0"/>
              <a:t>θ</a:t>
            </a:r>
            <a:r>
              <a:rPr lang="en-US" altLang="ja-JP" sz="1600" dirty="0"/>
              <a:t> trip costs</a:t>
            </a:r>
          </a:p>
          <a:p>
            <a:endParaRPr kumimoji="1" lang="en-US" altLang="ja-JP" sz="1600" dirty="0"/>
          </a:p>
          <a:p>
            <a:r>
              <a:rPr lang="en-US" altLang="ja-JP" sz="1600" dirty="0"/>
              <a:t>ex. Service frequency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09982" y="3399961"/>
            <a:ext cx="2819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・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1"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ccess/egress time</a:t>
            </a:r>
          </a:p>
          <a:p>
            <a:r>
              <a:rPr lang="ja-JP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　　　　　　　　　　≻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600" dirty="0" err="1">
                <a:latin typeface="Arial" panose="020B0604020202020204" pitchFamily="34" charset="0"/>
                <a:cs typeface="Arial" panose="020B0604020202020204" pitchFamily="34" charset="0"/>
              </a:rPr>
              <a:t>ri</a:t>
            </a:r>
            <a:r>
              <a:rPr lang="el-GR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θ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e time</a:t>
            </a:r>
          </a:p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if the cost is a little expensive</a:t>
            </a:r>
            <a:endParaRPr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880236" y="5759385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00B0F0"/>
                </a:solidFill>
              </a:rPr>
              <a:t>4.6</a:t>
            </a:r>
            <a:endParaRPr kumimoji="1" lang="ja-JP" altLang="en-US" sz="1100" dirty="0">
              <a:solidFill>
                <a:srgbClr val="00B0F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51759" y="6009341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00B0F0"/>
                </a:solidFill>
              </a:rPr>
              <a:t>4.2</a:t>
            </a:r>
            <a:endParaRPr kumimoji="1" lang="ja-JP" altLang="en-US" sz="1100" dirty="0">
              <a:solidFill>
                <a:srgbClr val="00B0F0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138916" y="5243010"/>
            <a:ext cx="3816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>
                <a:solidFill>
                  <a:srgbClr val="00B0F0"/>
                </a:solidFill>
              </a:rPr>
              <a:t>8.7</a:t>
            </a:r>
            <a:endParaRPr kumimoji="1" lang="ja-JP" altLang="en-US" sz="1100" dirty="0">
              <a:solidFill>
                <a:srgbClr val="00B0F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766632" y="6043776"/>
            <a:ext cx="3642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>
                <a:solidFill>
                  <a:srgbClr val="00B0F0"/>
                </a:solidFill>
              </a:rPr>
              <a:t>3.9</a:t>
            </a:r>
            <a:endParaRPr kumimoji="1" lang="ja-JP" altLang="en-US" sz="1100" dirty="0">
              <a:solidFill>
                <a:srgbClr val="00B0F0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875032" y="2586507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39622" y="2586507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1838801" y="6679843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121657" y="6679843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4527935" y="4632101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1349649" y="4610137"/>
            <a:ext cx="245430" cy="2147"/>
          </a:xfrm>
          <a:prstGeom prst="line">
            <a:avLst/>
          </a:prstGeom>
          <a:ln w="508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801189" y="2487062"/>
            <a:ext cx="1968137" cy="161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7550" y="2424930"/>
            <a:ext cx="218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33CC"/>
                </a:solidFill>
              </a:rPr>
              <a:t>b</a:t>
            </a:r>
            <a:r>
              <a:rPr kumimoji="1" lang="en-US" altLang="ja-JP" sz="1200" dirty="0">
                <a:solidFill>
                  <a:srgbClr val="FF33CC"/>
                </a:solidFill>
              </a:rPr>
              <a:t>us</a:t>
            </a:r>
            <a:r>
              <a:rPr kumimoji="1" lang="en-US" altLang="ja-JP" sz="1200" dirty="0"/>
              <a:t>   bus-train  train   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24" name="正方形/長方形 23"/>
          <p:cNvSpPr/>
          <p:nvPr/>
        </p:nvSpPr>
        <p:spPr>
          <a:xfrm>
            <a:off x="3877798" y="4516292"/>
            <a:ext cx="2316480" cy="1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803276" y="4541714"/>
            <a:ext cx="2316480" cy="1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3885349" y="6583392"/>
            <a:ext cx="2316480" cy="1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814354" y="2487062"/>
            <a:ext cx="2316480" cy="1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803276" y="6602445"/>
            <a:ext cx="2316480" cy="1807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877798" y="2448007"/>
            <a:ext cx="25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rgbClr val="FF33CC"/>
                </a:solidFill>
              </a:rPr>
              <a:t>b</a:t>
            </a:r>
            <a:r>
              <a:rPr kumimoji="1" lang="en-US" altLang="ja-JP" sz="1200" dirty="0">
                <a:solidFill>
                  <a:srgbClr val="FF33CC"/>
                </a:solidFill>
              </a:rPr>
              <a:t>us</a:t>
            </a:r>
            <a:r>
              <a:rPr kumimoji="1" lang="en-US" altLang="ja-JP" sz="1200" dirty="0"/>
              <a:t>     bus-train      train      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7428" y="4493600"/>
            <a:ext cx="218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b</a:t>
            </a:r>
            <a:r>
              <a:rPr kumimoji="1" lang="en-US" altLang="ja-JP" sz="1200" dirty="0"/>
              <a:t>us   </a:t>
            </a:r>
            <a:r>
              <a:rPr kumimoji="1" lang="en-US" altLang="ja-JP" sz="1200" dirty="0">
                <a:solidFill>
                  <a:srgbClr val="FF33CC"/>
                </a:solidFill>
              </a:rPr>
              <a:t>bus-train</a:t>
            </a:r>
            <a:r>
              <a:rPr kumimoji="1" lang="en-US" altLang="ja-JP" sz="1200" dirty="0"/>
              <a:t>  train   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877798" y="4502979"/>
            <a:ext cx="25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b</a:t>
            </a:r>
            <a:r>
              <a:rPr kumimoji="1" lang="en-US" altLang="ja-JP" sz="1200" dirty="0"/>
              <a:t>us     </a:t>
            </a:r>
            <a:r>
              <a:rPr kumimoji="1" lang="en-US" altLang="ja-JP" sz="1200" dirty="0">
                <a:solidFill>
                  <a:srgbClr val="FF33CC"/>
                </a:solidFill>
              </a:rPr>
              <a:t>bus-train</a:t>
            </a:r>
            <a:r>
              <a:rPr kumimoji="1" lang="en-US" altLang="ja-JP" sz="1200" dirty="0"/>
              <a:t>      train      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877797" y="6535278"/>
            <a:ext cx="2597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b</a:t>
            </a:r>
            <a:r>
              <a:rPr kumimoji="1" lang="en-US" altLang="ja-JP" sz="1200" dirty="0"/>
              <a:t>us     bus-train      </a:t>
            </a:r>
            <a:r>
              <a:rPr kumimoji="1" lang="en-US" altLang="ja-JP" sz="1200" dirty="0">
                <a:solidFill>
                  <a:srgbClr val="FF33CC"/>
                </a:solidFill>
              </a:rPr>
              <a:t>train</a:t>
            </a:r>
            <a:r>
              <a:rPr kumimoji="1" lang="en-US" altLang="ja-JP" sz="1200" dirty="0"/>
              <a:t>      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787550" y="6535278"/>
            <a:ext cx="2189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b</a:t>
            </a:r>
            <a:r>
              <a:rPr kumimoji="1" lang="en-US" altLang="ja-JP" sz="1200" dirty="0"/>
              <a:t>us   bus-train  </a:t>
            </a:r>
            <a:r>
              <a:rPr kumimoji="1" lang="en-US" altLang="ja-JP" sz="1200" dirty="0">
                <a:solidFill>
                  <a:srgbClr val="FF33CC"/>
                </a:solidFill>
              </a:rPr>
              <a:t>train   </a:t>
            </a:r>
            <a:r>
              <a:rPr kumimoji="1" lang="en-US" altLang="ja-JP" sz="1200" dirty="0"/>
              <a:t>train</a:t>
            </a:r>
            <a:r>
              <a:rPr lang="en-US" altLang="ja-JP" sz="1200" dirty="0"/>
              <a:t>-bus</a:t>
            </a:r>
            <a:endParaRPr kumimoji="1" lang="ja-JP" altLang="en-US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231123" y="816451"/>
            <a:ext cx="12352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fare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253914" y="2884930"/>
            <a:ext cx="12352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fare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253914" y="4857930"/>
            <a:ext cx="123522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fare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2" name="直線コネクタ 41"/>
          <p:cNvCxnSpPr/>
          <p:nvPr/>
        </p:nvCxnSpPr>
        <p:spPr>
          <a:xfrm>
            <a:off x="6684135" y="2884930"/>
            <a:ext cx="2305319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線コネクタ 42"/>
          <p:cNvCxnSpPr/>
          <p:nvPr/>
        </p:nvCxnSpPr>
        <p:spPr>
          <a:xfrm>
            <a:off x="6669108" y="4866129"/>
            <a:ext cx="2305319" cy="0"/>
          </a:xfrm>
          <a:prstGeom prst="line">
            <a:avLst/>
          </a:prstGeom>
          <a:ln w="25400">
            <a:solidFill>
              <a:schemeClr val="tx1">
                <a:lumMod val="65000"/>
                <a:lumOff val="3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224694" y="4833847"/>
            <a:ext cx="1285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>
                <a:solidFill>
                  <a:srgbClr val="00B0F0"/>
                </a:solidFill>
              </a:rPr>
              <a:t>s</a:t>
            </a:r>
            <a:r>
              <a:rPr kumimoji="1" lang="en-US" altLang="ja-JP" sz="1200" dirty="0">
                <a:solidFill>
                  <a:srgbClr val="00B0F0"/>
                </a:solidFill>
              </a:rPr>
              <a:t>ervice frequency</a:t>
            </a:r>
            <a:endParaRPr kumimoji="1" lang="ja-JP" altLang="en-US" sz="1200" dirty="0">
              <a:solidFill>
                <a:srgbClr val="00B0F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867338" y="5042596"/>
            <a:ext cx="675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[number/h]</a:t>
            </a:r>
            <a:endParaRPr kumimoji="1" lang="ja-JP" altLang="en-US" sz="8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894645" y="-18768"/>
            <a:ext cx="2462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Basic analysis</a:t>
            </a:r>
          </a:p>
        </p:txBody>
      </p:sp>
    </p:spTree>
    <p:extLst>
      <p:ext uri="{BB962C8B-B14F-4D97-AF65-F5344CB8AC3E}">
        <p14:creationId xmlns:p14="http://schemas.microsoft.com/office/powerpoint/2010/main" val="3830403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72135" y="188389"/>
            <a:ext cx="23711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301" y="1006544"/>
            <a:ext cx="91178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&gt; In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intensive urbanization it is e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ssential to satisfy the user nee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for travel quality.</a:t>
            </a:r>
          </a:p>
          <a:p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&gt; Problems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 costs, complex networks, aging society  etc.……..</a:t>
            </a:r>
          </a:p>
          <a:p>
            <a:endParaRPr kumimoji="1" lang="en-US" altLang="ja-JP" sz="2000" dirty="0">
              <a:cs typeface="Arial" panose="020B0604020202020204" pitchFamily="34" charset="0"/>
            </a:endParaRPr>
          </a:p>
          <a:p>
            <a:r>
              <a:rPr lang="en-US" altLang="ja-JP" sz="2400" dirty="0">
                <a:cs typeface="Arial" panose="020B0604020202020204" pitchFamily="34" charset="0"/>
              </a:rPr>
              <a:t>&gt;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Find the most optimal route placement of public transport 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focusing on the choice of public transport means.</a:t>
            </a:r>
          </a:p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altLang="ja-JP" sz="2400" dirty="0">
                <a:cs typeface="Arial" panose="020B0604020202020204" pitchFamily="34" charset="0"/>
              </a:rPr>
              <a:t>classify path into four types ; bus, bus-train, train-bus, train </a:t>
            </a:r>
          </a:p>
          <a:p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sz="2400" dirty="0"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2068026" y="4671905"/>
            <a:ext cx="5007948" cy="1822708"/>
            <a:chOff x="72000" y="3229212"/>
            <a:chExt cx="9000000" cy="3275667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00" y="3229212"/>
              <a:ext cx="9000000" cy="3275667"/>
            </a:xfrm>
            <a:prstGeom prst="rect">
              <a:avLst/>
            </a:prstGeom>
          </p:spPr>
        </p:pic>
        <p:sp>
          <p:nvSpPr>
            <p:cNvPr id="9" name="テキスト ボックス 8"/>
            <p:cNvSpPr txBox="1"/>
            <p:nvPr/>
          </p:nvSpPr>
          <p:spPr>
            <a:xfrm>
              <a:off x="5046122" y="5324950"/>
              <a:ext cx="1199965" cy="567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>
                  <a:solidFill>
                    <a:srgbClr val="33CCFF"/>
                  </a:solidFill>
                </a:rPr>
                <a:t>center</a:t>
              </a:r>
              <a:endParaRPr kumimoji="1" lang="ja-JP" altLang="en-US" sz="1200" dirty="0">
                <a:solidFill>
                  <a:srgbClr val="33CCFF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264253" y="5694281"/>
              <a:ext cx="1391945" cy="567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33CCFF"/>
                  </a:solidFill>
                </a:rPr>
                <a:t>suburbs</a:t>
              </a:r>
              <a:endParaRPr kumimoji="1" lang="ja-JP" altLang="en-US" sz="1200" dirty="0">
                <a:solidFill>
                  <a:srgbClr val="33CCFF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7343494" y="5694281"/>
              <a:ext cx="1391945" cy="567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33CCFF"/>
                  </a:solidFill>
                </a:rPr>
                <a:t>suburbs</a:t>
              </a:r>
              <a:endParaRPr kumimoji="1" lang="ja-JP" altLang="en-US" sz="1200" dirty="0">
                <a:solidFill>
                  <a:srgbClr val="33CCFF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442097" y="5570995"/>
              <a:ext cx="871196" cy="5676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92D050"/>
                  </a:solidFill>
                </a:rPr>
                <a:t>hub</a:t>
              </a:r>
              <a:endParaRPr kumimoji="1" lang="ja-JP" altLang="en-US" sz="1200" dirty="0">
                <a:solidFill>
                  <a:srgbClr val="92D0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3093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72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0" y="-13648"/>
            <a:ext cx="900000" cy="72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3134" y="49324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7911" y="397953"/>
            <a:ext cx="8256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The percentage of access/egress/ride time and cost for each actually selected choice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1998" y="4599875"/>
            <a:ext cx="82747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/>
              <a:t>・</a:t>
            </a:r>
            <a:r>
              <a:rPr lang="en-US" altLang="ja-JP" sz="2000" dirty="0"/>
              <a:t>access/egress/ride time of “bus” are lower than those of “train.”</a:t>
            </a:r>
          </a:p>
          <a:p>
            <a:r>
              <a:rPr lang="ja-JP" altLang="en-US" sz="2000" dirty="0"/>
              <a:t>　</a:t>
            </a:r>
            <a:r>
              <a:rPr lang="en-US" altLang="ja-JP" sz="2000" dirty="0"/>
              <a:t>fare of “bus” is also lower than that of “train.” </a:t>
            </a:r>
          </a:p>
          <a:p>
            <a:endParaRPr lang="en-US" altLang="ja-JP" sz="2000" dirty="0"/>
          </a:p>
          <a:p>
            <a:r>
              <a:rPr lang="ja-JP" altLang="en-US" sz="2000" dirty="0"/>
              <a:t>・ </a:t>
            </a:r>
            <a:r>
              <a:rPr lang="en-US" altLang="ja-JP" sz="2000" dirty="0"/>
              <a:t>there are some factors other than access/egress/ride time and trip costs</a:t>
            </a:r>
          </a:p>
          <a:p>
            <a:endParaRPr kumimoji="1" lang="en-US" altLang="ja-JP" sz="2000" dirty="0"/>
          </a:p>
          <a:p>
            <a:r>
              <a:rPr lang="en-US" altLang="ja-JP" sz="2000" dirty="0"/>
              <a:t>  </a:t>
            </a:r>
            <a:r>
              <a:rPr lang="ja-JP" altLang="en-US" sz="2000" dirty="0"/>
              <a:t>　</a:t>
            </a:r>
            <a:r>
              <a:rPr lang="en-US" altLang="ja-JP" sz="2000" dirty="0"/>
              <a:t> ex. Service frequency</a:t>
            </a:r>
            <a:endParaRPr kumimoji="1" lang="ja-JP" altLang="en-US" sz="20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71998" y="1521829"/>
            <a:ext cx="8579803" cy="2804519"/>
            <a:chOff x="1120462" y="2278313"/>
            <a:chExt cx="6334137" cy="2070468"/>
          </a:xfrm>
        </p:grpSpPr>
        <p:pic>
          <p:nvPicPr>
            <p:cNvPr id="34" name="図 3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373"/>
            <a:stretch/>
          </p:blipFill>
          <p:spPr>
            <a:xfrm>
              <a:off x="1120462" y="2289421"/>
              <a:ext cx="6325200" cy="2059360"/>
            </a:xfrm>
            <a:prstGeom prst="rect">
              <a:avLst/>
            </a:prstGeom>
          </p:spPr>
        </p:pic>
        <p:sp>
          <p:nvSpPr>
            <p:cNvPr id="14" name="テキスト ボックス 13"/>
            <p:cNvSpPr txBox="1"/>
            <p:nvPr/>
          </p:nvSpPr>
          <p:spPr>
            <a:xfrm>
              <a:off x="4792312" y="3203851"/>
              <a:ext cx="364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00B0F0"/>
                  </a:solidFill>
                </a:rPr>
                <a:t>4.6</a:t>
              </a:r>
              <a:endParaRPr kumimoji="1" lang="ja-JP" altLang="en-US" sz="1100" dirty="0">
                <a:solidFill>
                  <a:srgbClr val="00B0F0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5363835" y="3453807"/>
              <a:ext cx="364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00B0F0"/>
                  </a:solidFill>
                </a:rPr>
                <a:t>4.2</a:t>
              </a:r>
              <a:endParaRPr kumimoji="1" lang="ja-JP" altLang="en-US" sz="1100" dirty="0">
                <a:solidFill>
                  <a:srgbClr val="00B0F0"/>
                </a:solidFill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050992" y="2687476"/>
              <a:ext cx="38166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00B0F0"/>
                  </a:solidFill>
                </a:rPr>
                <a:t>8.7</a:t>
              </a:r>
              <a:endParaRPr kumimoji="1" lang="ja-JP" altLang="en-US" sz="1100" dirty="0">
                <a:solidFill>
                  <a:srgbClr val="00B0F0"/>
                </a:solidFill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6678708" y="3488242"/>
              <a:ext cx="364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100" dirty="0">
                  <a:solidFill>
                    <a:srgbClr val="00B0F0"/>
                  </a:solidFill>
                </a:rPr>
                <a:t>3.9</a:t>
              </a:r>
              <a:endParaRPr kumimoji="1" lang="ja-JP" altLang="en-US" sz="1100" dirty="0">
                <a:solidFill>
                  <a:srgbClr val="00B0F0"/>
                </a:solidFill>
              </a:endParaRPr>
            </a:p>
          </p:txBody>
        </p:sp>
        <p:cxnSp>
          <p:nvCxnSpPr>
            <p:cNvPr id="20" name="直線コネクタ 19"/>
            <p:cNvCxnSpPr/>
            <p:nvPr/>
          </p:nvCxnSpPr>
          <p:spPr>
            <a:xfrm>
              <a:off x="2750877" y="4124309"/>
              <a:ext cx="245430" cy="2147"/>
            </a:xfrm>
            <a:prstGeom prst="line">
              <a:avLst/>
            </a:prstGeom>
            <a:ln w="50800">
              <a:solidFill>
                <a:srgbClr val="FF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6033733" y="4124309"/>
              <a:ext cx="245430" cy="2147"/>
            </a:xfrm>
            <a:prstGeom prst="line">
              <a:avLst/>
            </a:prstGeom>
            <a:ln w="50800">
              <a:solidFill>
                <a:srgbClr val="FF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797425" y="4027858"/>
              <a:ext cx="2316480" cy="180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1715352" y="4046911"/>
              <a:ext cx="2316480" cy="1807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4789873" y="3979744"/>
              <a:ext cx="25975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b</a:t>
              </a:r>
              <a:r>
                <a:rPr kumimoji="1" lang="en-US" altLang="ja-JP" sz="1200" dirty="0"/>
                <a:t>us     bus-train      </a:t>
              </a:r>
              <a:r>
                <a:rPr kumimoji="1" lang="en-US" altLang="ja-JP" sz="1200" dirty="0">
                  <a:solidFill>
                    <a:srgbClr val="FF33CC"/>
                  </a:solidFill>
                </a:rPr>
                <a:t>train</a:t>
              </a:r>
              <a:r>
                <a:rPr kumimoji="1" lang="en-US" altLang="ja-JP" sz="1200" dirty="0"/>
                <a:t>      train</a:t>
              </a:r>
              <a:r>
                <a:rPr lang="en-US" altLang="ja-JP" sz="1200" dirty="0"/>
                <a:t>-bus</a:t>
              </a:r>
              <a:endParaRPr kumimoji="1" lang="ja-JP" altLang="en-US" sz="1200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1699626" y="3979744"/>
              <a:ext cx="21895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/>
                <a:t>b</a:t>
              </a:r>
              <a:r>
                <a:rPr kumimoji="1" lang="en-US" altLang="ja-JP" sz="1200" dirty="0"/>
                <a:t>us   bus-train  </a:t>
              </a:r>
              <a:r>
                <a:rPr kumimoji="1" lang="en-US" altLang="ja-JP" sz="1200" dirty="0">
                  <a:solidFill>
                    <a:srgbClr val="FF33CC"/>
                  </a:solidFill>
                </a:rPr>
                <a:t>train   </a:t>
              </a:r>
              <a:r>
                <a:rPr kumimoji="1" lang="en-US" altLang="ja-JP" sz="1200" dirty="0"/>
                <a:t>train</a:t>
              </a:r>
              <a:r>
                <a:rPr lang="en-US" altLang="ja-JP" sz="1200" dirty="0"/>
                <a:t>-bus</a:t>
              </a:r>
              <a:endParaRPr kumimoji="1" lang="ja-JP" altLang="en-US" sz="1200" dirty="0"/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5165990" y="2302396"/>
              <a:ext cx="123522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dirty="0">
                  <a:latin typeface="Arial" panose="020B0604020202020204" pitchFamily="34" charset="0"/>
                  <a:cs typeface="Arial" panose="020B0604020202020204" pitchFamily="34" charset="0"/>
                </a:rPr>
                <a:t>fare</a:t>
              </a:r>
              <a:endParaRPr kumimoji="1" lang="ja-JP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136770" y="2278313"/>
              <a:ext cx="1285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200" dirty="0">
                  <a:solidFill>
                    <a:srgbClr val="00B0F0"/>
                  </a:solidFill>
                </a:rPr>
                <a:t>s</a:t>
              </a:r>
              <a:r>
                <a:rPr kumimoji="1" lang="en-US" altLang="ja-JP" sz="1200" dirty="0">
                  <a:solidFill>
                    <a:srgbClr val="00B0F0"/>
                  </a:solidFill>
                </a:rPr>
                <a:t>ervice frequency</a:t>
              </a:r>
              <a:endParaRPr kumimoji="1" lang="ja-JP" altLang="en-US" sz="1200" dirty="0">
                <a:solidFill>
                  <a:srgbClr val="00B0F0"/>
                </a:solidFill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6779414" y="2487062"/>
              <a:ext cx="67518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800" dirty="0"/>
                <a:t>[number/h]</a:t>
              </a:r>
              <a:endParaRPr kumimoji="1" lang="ja-JP" altLang="en-US" sz="800" dirty="0"/>
            </a:p>
          </p:txBody>
        </p:sp>
      </p:grpSp>
      <p:sp>
        <p:nvSpPr>
          <p:cNvPr id="44" name="テキスト ボックス 43"/>
          <p:cNvSpPr txBox="1"/>
          <p:nvPr/>
        </p:nvSpPr>
        <p:spPr>
          <a:xfrm>
            <a:off x="894645" y="-18768"/>
            <a:ext cx="2462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Basic analysis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Modeling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91500" y="897433"/>
            <a:ext cx="37522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If users select “train”……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556591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3365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Model structure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30505" y="888324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1. </a:t>
            </a:r>
            <a:r>
              <a:rPr kumimoji="1" lang="en-US" altLang="ja-JP" sz="2800" dirty="0"/>
              <a:t>MNL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12847" y="1490624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2. NL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12847" y="3639940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3. CNL</a:t>
            </a:r>
          </a:p>
        </p:txBody>
      </p:sp>
      <p:sp>
        <p:nvSpPr>
          <p:cNvPr id="19" name="フリーフォーム 18"/>
          <p:cNvSpPr/>
          <p:nvPr/>
        </p:nvSpPr>
        <p:spPr>
          <a:xfrm>
            <a:off x="2690177" y="1795109"/>
            <a:ext cx="1202982" cy="579214"/>
          </a:xfrm>
          <a:custGeom>
            <a:avLst/>
            <a:gdLst>
              <a:gd name="connsiteX0" fmla="*/ 0 w 1473958"/>
              <a:gd name="connsiteY0" fmla="*/ 709684 h 709684"/>
              <a:gd name="connsiteX1" fmla="*/ 696036 w 1473958"/>
              <a:gd name="connsiteY1" fmla="*/ 0 h 709684"/>
              <a:gd name="connsiteX2" fmla="*/ 1446662 w 1473958"/>
              <a:gd name="connsiteY2" fmla="*/ 696036 h 709684"/>
              <a:gd name="connsiteX3" fmla="*/ 1473958 w 1473958"/>
              <a:gd name="connsiteY3" fmla="*/ 696036 h 70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958" h="709684">
                <a:moveTo>
                  <a:pt x="0" y="709684"/>
                </a:moveTo>
                <a:lnTo>
                  <a:pt x="696036" y="0"/>
                </a:lnTo>
                <a:lnTo>
                  <a:pt x="1446662" y="696036"/>
                </a:lnTo>
                <a:lnTo>
                  <a:pt x="1473958" y="69603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314535" y="2374323"/>
            <a:ext cx="542161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walk</a:t>
            </a:r>
            <a:endParaRPr kumimoji="1" lang="ja-JP" altLang="en-US" sz="20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447853" y="2374323"/>
            <a:ext cx="951032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</a:t>
            </a:r>
            <a:r>
              <a:rPr kumimoji="1" lang="en-US" altLang="ja-JP" sz="2000" dirty="0"/>
              <a:t>rain, bus</a:t>
            </a:r>
            <a:endParaRPr kumimoji="1" lang="ja-JP" altLang="en-US" sz="2000" dirty="0"/>
          </a:p>
        </p:txBody>
      </p:sp>
      <p:sp>
        <p:nvSpPr>
          <p:cNvPr id="27" name="フリーフォーム 26"/>
          <p:cNvSpPr/>
          <p:nvPr/>
        </p:nvSpPr>
        <p:spPr>
          <a:xfrm>
            <a:off x="1850130" y="2700370"/>
            <a:ext cx="1202982" cy="579214"/>
          </a:xfrm>
          <a:custGeom>
            <a:avLst/>
            <a:gdLst>
              <a:gd name="connsiteX0" fmla="*/ 0 w 1473958"/>
              <a:gd name="connsiteY0" fmla="*/ 709684 h 709684"/>
              <a:gd name="connsiteX1" fmla="*/ 696036 w 1473958"/>
              <a:gd name="connsiteY1" fmla="*/ 0 h 709684"/>
              <a:gd name="connsiteX2" fmla="*/ 1446662 w 1473958"/>
              <a:gd name="connsiteY2" fmla="*/ 696036 h 709684"/>
              <a:gd name="connsiteX3" fmla="*/ 1473958 w 1473958"/>
              <a:gd name="connsiteY3" fmla="*/ 696036 h 70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958" h="709684">
                <a:moveTo>
                  <a:pt x="0" y="709684"/>
                </a:moveTo>
                <a:lnTo>
                  <a:pt x="696036" y="0"/>
                </a:lnTo>
                <a:lnTo>
                  <a:pt x="1446662" y="696036"/>
                </a:lnTo>
                <a:lnTo>
                  <a:pt x="1473958" y="69603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/>
          <p:cNvSpPr/>
          <p:nvPr/>
        </p:nvSpPr>
        <p:spPr>
          <a:xfrm>
            <a:off x="3728401" y="2700370"/>
            <a:ext cx="1202982" cy="579214"/>
          </a:xfrm>
          <a:custGeom>
            <a:avLst/>
            <a:gdLst>
              <a:gd name="connsiteX0" fmla="*/ 0 w 1473958"/>
              <a:gd name="connsiteY0" fmla="*/ 709684 h 709684"/>
              <a:gd name="connsiteX1" fmla="*/ 696036 w 1473958"/>
              <a:gd name="connsiteY1" fmla="*/ 0 h 709684"/>
              <a:gd name="connsiteX2" fmla="*/ 1446662 w 1473958"/>
              <a:gd name="connsiteY2" fmla="*/ 696036 h 709684"/>
              <a:gd name="connsiteX3" fmla="*/ 1473958 w 1473958"/>
              <a:gd name="connsiteY3" fmla="*/ 696036 h 70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958" h="709684">
                <a:moveTo>
                  <a:pt x="0" y="709684"/>
                </a:moveTo>
                <a:lnTo>
                  <a:pt x="696036" y="0"/>
                </a:lnTo>
                <a:lnTo>
                  <a:pt x="1446662" y="696036"/>
                </a:lnTo>
                <a:lnTo>
                  <a:pt x="1473958" y="696036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191830" y="3303554"/>
            <a:ext cx="1072024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bus(,walk) </a:t>
            </a:r>
            <a:endParaRPr kumimoji="1" lang="ja-JP" altLang="en-US" sz="2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333387" y="3303554"/>
            <a:ext cx="542161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walk</a:t>
            </a:r>
            <a:endParaRPr kumimoji="1" lang="ja-JP" altLang="en-US" sz="2000" dirty="0"/>
          </a:p>
        </p:txBody>
      </p:sp>
      <p:grpSp>
        <p:nvGrpSpPr>
          <p:cNvPr id="83" name="グループ化 82"/>
          <p:cNvGrpSpPr/>
          <p:nvPr/>
        </p:nvGrpSpPr>
        <p:grpSpPr>
          <a:xfrm>
            <a:off x="446203" y="4252506"/>
            <a:ext cx="1328879" cy="2422484"/>
            <a:chOff x="964399" y="1914165"/>
            <a:chExt cx="1810738" cy="3300891"/>
          </a:xfrm>
        </p:grpSpPr>
        <p:grpSp>
          <p:nvGrpSpPr>
            <p:cNvPr id="42" name="グループ化 41"/>
            <p:cNvGrpSpPr/>
            <p:nvPr/>
          </p:nvGrpSpPr>
          <p:grpSpPr>
            <a:xfrm>
              <a:off x="1581940" y="1914165"/>
              <a:ext cx="529904" cy="3300891"/>
              <a:chOff x="1515287" y="2726854"/>
              <a:chExt cx="529904" cy="3300891"/>
            </a:xfrm>
          </p:grpSpPr>
          <p:grpSp>
            <p:nvGrpSpPr>
              <p:cNvPr id="37" name="グループ化 36"/>
              <p:cNvGrpSpPr/>
              <p:nvPr/>
            </p:nvGrpSpPr>
            <p:grpSpPr>
              <a:xfrm>
                <a:off x="1515287" y="2834627"/>
                <a:ext cx="529904" cy="3026339"/>
                <a:chOff x="1910686" y="2502089"/>
                <a:chExt cx="614150" cy="3507477"/>
              </a:xfrm>
            </p:grpSpPr>
            <p:sp>
              <p:nvSpPr>
                <p:cNvPr id="34" name="円/楕円 33"/>
                <p:cNvSpPr/>
                <p:nvPr/>
              </p:nvSpPr>
              <p:spPr>
                <a:xfrm>
                  <a:off x="1910687" y="2502089"/>
                  <a:ext cx="614149" cy="1169159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円/楕円 34"/>
                <p:cNvSpPr/>
                <p:nvPr/>
              </p:nvSpPr>
              <p:spPr>
                <a:xfrm>
                  <a:off x="1910687" y="3671248"/>
                  <a:ext cx="614149" cy="1169159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円/楕円 35"/>
                <p:cNvSpPr/>
                <p:nvPr/>
              </p:nvSpPr>
              <p:spPr>
                <a:xfrm>
                  <a:off x="1910686" y="4840407"/>
                  <a:ext cx="614149" cy="1169159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8" name="円/楕円 37"/>
              <p:cNvSpPr/>
              <p:nvPr/>
            </p:nvSpPr>
            <p:spPr>
              <a:xfrm>
                <a:off x="1678246" y="2726854"/>
                <a:ext cx="203984" cy="2039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円/楕円 38"/>
              <p:cNvSpPr/>
              <p:nvPr/>
            </p:nvSpPr>
            <p:spPr>
              <a:xfrm>
                <a:off x="1663073" y="3741415"/>
                <a:ext cx="203984" cy="2039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円/楕円 39"/>
              <p:cNvSpPr/>
              <p:nvPr/>
            </p:nvSpPr>
            <p:spPr>
              <a:xfrm>
                <a:off x="1663073" y="4755976"/>
                <a:ext cx="203984" cy="2039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円/楕円 40"/>
              <p:cNvSpPr/>
              <p:nvPr/>
            </p:nvSpPr>
            <p:spPr>
              <a:xfrm>
                <a:off x="1678246" y="5823761"/>
                <a:ext cx="203984" cy="20398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テキスト ボックス 44"/>
            <p:cNvSpPr txBox="1"/>
            <p:nvPr/>
          </p:nvSpPr>
          <p:spPr>
            <a:xfrm>
              <a:off x="983752" y="2297253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bus</a:t>
              </a:r>
              <a:endParaRPr kumimoji="1" lang="ja-JP" altLang="en-US" dirty="0"/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985393" y="3324845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bus</a:t>
              </a:r>
              <a:endParaRPr kumimoji="1" lang="ja-JP" altLang="en-US" dirty="0"/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964399" y="4352437"/>
              <a:ext cx="5180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bus</a:t>
              </a:r>
              <a:endParaRPr kumimoji="1" lang="ja-JP" altLang="en-US" dirty="0"/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144932" y="2297253"/>
              <a:ext cx="614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walk</a:t>
              </a:r>
              <a:endParaRPr kumimoji="1" lang="ja-JP" altLang="en-US" dirty="0"/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2152787" y="3324845"/>
              <a:ext cx="6223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train</a:t>
              </a:r>
              <a:endParaRPr kumimoji="1" lang="ja-JP" altLang="en-US" dirty="0"/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2144932" y="4340619"/>
              <a:ext cx="614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/>
                <a:t>walk</a:t>
              </a:r>
              <a:endParaRPr kumimoji="1"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1255973" y="201030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0000"/>
                  </a:solidFill>
                </a:rPr>
                <a:t>1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2067644" y="203216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2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1285423" y="309581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3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2058941" y="30974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266070" y="412115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6" name="テキスト ボックス 55"/>
            <p:cNvSpPr txBox="1"/>
            <p:nvPr/>
          </p:nvSpPr>
          <p:spPr>
            <a:xfrm>
              <a:off x="2058941" y="412668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>
                  <a:solidFill>
                    <a:srgbClr val="FF0000"/>
                  </a:solidFill>
                </a:rPr>
                <a:t>6</a:t>
              </a:r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2916632" y="5132854"/>
            <a:ext cx="5103968" cy="329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FF0000"/>
                </a:solidFill>
              </a:rPr>
              <a:t>１</a:t>
            </a:r>
            <a:r>
              <a:rPr kumimoji="1" lang="en-US" altLang="ja-JP" b="1" dirty="0">
                <a:solidFill>
                  <a:srgbClr val="FF0000"/>
                </a:solidFill>
              </a:rPr>
              <a:t>	</a:t>
            </a:r>
            <a:r>
              <a:rPr kumimoji="1" lang="ja-JP" altLang="en-US" b="1" dirty="0">
                <a:solidFill>
                  <a:srgbClr val="FF0000"/>
                </a:solidFill>
              </a:rPr>
              <a:t>　２　</a:t>
            </a:r>
            <a:r>
              <a:rPr kumimoji="1" lang="en-US" altLang="ja-JP" b="1" dirty="0">
                <a:solidFill>
                  <a:srgbClr val="FF0000"/>
                </a:solidFill>
              </a:rPr>
              <a:t>	</a:t>
            </a:r>
            <a:r>
              <a:rPr kumimoji="1" lang="ja-JP" altLang="en-US" b="1" dirty="0">
                <a:solidFill>
                  <a:srgbClr val="FF0000"/>
                </a:solidFill>
              </a:rPr>
              <a:t>　　３</a:t>
            </a:r>
            <a:r>
              <a:rPr kumimoji="1" lang="en-US" altLang="ja-JP" b="1" dirty="0">
                <a:solidFill>
                  <a:srgbClr val="FF0000"/>
                </a:solidFill>
              </a:rPr>
              <a:t>	</a:t>
            </a:r>
            <a:r>
              <a:rPr kumimoji="1" lang="ja-JP" altLang="en-US" b="1" dirty="0">
                <a:solidFill>
                  <a:srgbClr val="FF0000"/>
                </a:solidFill>
              </a:rPr>
              <a:t>　　　４</a:t>
            </a:r>
            <a:r>
              <a:rPr kumimoji="1" lang="en-US" altLang="ja-JP" b="1" dirty="0">
                <a:solidFill>
                  <a:srgbClr val="FF0000"/>
                </a:solidFill>
              </a:rPr>
              <a:t>	</a:t>
            </a:r>
            <a:r>
              <a:rPr kumimoji="1" lang="ja-JP" altLang="en-US" b="1" dirty="0">
                <a:solidFill>
                  <a:srgbClr val="FF0000"/>
                </a:solidFill>
              </a:rPr>
              <a:t>　　　　５</a:t>
            </a:r>
            <a:r>
              <a:rPr kumimoji="1" lang="en-US" altLang="ja-JP" b="1" dirty="0">
                <a:solidFill>
                  <a:srgbClr val="FF0000"/>
                </a:solidFill>
              </a:rPr>
              <a:t>	</a:t>
            </a:r>
            <a:r>
              <a:rPr kumimoji="1" lang="ja-JP" altLang="en-US" b="1" dirty="0">
                <a:solidFill>
                  <a:srgbClr val="FF0000"/>
                </a:solidFill>
              </a:rPr>
              <a:t>　　　　　６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730024" y="6306832"/>
            <a:ext cx="494375" cy="356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bus</a:t>
            </a:r>
            <a:endParaRPr kumimoji="1" lang="ja-JP" altLang="en-US" sz="2000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530939" y="6313084"/>
            <a:ext cx="999488" cy="356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</a:t>
            </a:r>
            <a:r>
              <a:rPr kumimoji="1" lang="en-US" altLang="ja-JP" sz="2000" dirty="0"/>
              <a:t>us-train</a:t>
            </a:r>
            <a:endParaRPr kumimoji="1" lang="ja-JP" altLang="en-US" sz="2000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762155" y="6313084"/>
            <a:ext cx="999488" cy="356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</a:t>
            </a:r>
            <a:r>
              <a:rPr kumimoji="1" lang="en-US" altLang="ja-JP" sz="2000" dirty="0"/>
              <a:t>rain-bus</a:t>
            </a:r>
            <a:endParaRPr kumimoji="1" lang="ja-JP" altLang="en-US" sz="2000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7017264" y="6318560"/>
            <a:ext cx="599647" cy="356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t</a:t>
            </a:r>
            <a:r>
              <a:rPr kumimoji="1" lang="en-US" altLang="ja-JP" sz="2000" dirty="0"/>
              <a:t>rain</a:t>
            </a:r>
            <a:endParaRPr kumimoji="1" lang="ja-JP" altLang="en-US" sz="2000" dirty="0"/>
          </a:p>
        </p:txBody>
      </p:sp>
      <p:grpSp>
        <p:nvGrpSpPr>
          <p:cNvPr id="66" name="グループ化 65"/>
          <p:cNvGrpSpPr/>
          <p:nvPr/>
        </p:nvGrpSpPr>
        <p:grpSpPr>
          <a:xfrm>
            <a:off x="3310651" y="5633004"/>
            <a:ext cx="3747044" cy="659417"/>
            <a:chOff x="3466011" y="4850675"/>
            <a:chExt cx="4206240" cy="740228"/>
          </a:xfrm>
        </p:grpSpPr>
        <p:sp>
          <p:nvSpPr>
            <p:cNvPr id="62" name="フリーフォーム 61"/>
            <p:cNvSpPr/>
            <p:nvPr/>
          </p:nvSpPr>
          <p:spPr>
            <a:xfrm>
              <a:off x="3466011" y="4868091"/>
              <a:ext cx="2072640" cy="722812"/>
            </a:xfrm>
            <a:custGeom>
              <a:avLst/>
              <a:gdLst>
                <a:gd name="connsiteX0" fmla="*/ 0 w 2072640"/>
                <a:gd name="connsiteY0" fmla="*/ 0 h 722812"/>
                <a:gd name="connsiteX1" fmla="*/ 740229 w 2072640"/>
                <a:gd name="connsiteY1" fmla="*/ 722812 h 722812"/>
                <a:gd name="connsiteX2" fmla="*/ 2063932 w 2072640"/>
                <a:gd name="connsiteY2" fmla="*/ 0 h 722812"/>
                <a:gd name="connsiteX3" fmla="*/ 2072640 w 2072640"/>
                <a:gd name="connsiteY3" fmla="*/ 17418 h 722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72640" h="722812">
                  <a:moveTo>
                    <a:pt x="0" y="0"/>
                  </a:moveTo>
                  <a:lnTo>
                    <a:pt x="740229" y="722812"/>
                  </a:lnTo>
                  <a:lnTo>
                    <a:pt x="2063932" y="0"/>
                  </a:lnTo>
                  <a:lnTo>
                    <a:pt x="2072640" y="17418"/>
                  </a:lnTo>
                </a:path>
              </a:pathLst>
            </a:cu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 64"/>
            <p:cNvSpPr/>
            <p:nvPr/>
          </p:nvSpPr>
          <p:spPr>
            <a:xfrm>
              <a:off x="4206240" y="4850675"/>
              <a:ext cx="3466011" cy="740228"/>
            </a:xfrm>
            <a:custGeom>
              <a:avLst/>
              <a:gdLst>
                <a:gd name="connsiteX0" fmla="*/ 0 w 3466011"/>
                <a:gd name="connsiteY0" fmla="*/ 740228 h 740228"/>
                <a:gd name="connsiteX1" fmla="*/ 3466011 w 3466011"/>
                <a:gd name="connsiteY1" fmla="*/ 0 h 740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66011" h="740228">
                  <a:moveTo>
                    <a:pt x="0" y="740228"/>
                  </a:moveTo>
                  <a:lnTo>
                    <a:pt x="3466011" y="0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3333924" y="5648518"/>
            <a:ext cx="4701260" cy="628387"/>
            <a:chOff x="3492137" y="4868091"/>
            <a:chExt cx="5277394" cy="705395"/>
          </a:xfrm>
        </p:grpSpPr>
        <p:sp>
          <p:nvSpPr>
            <p:cNvPr id="67" name="フリーフォーム 66"/>
            <p:cNvSpPr/>
            <p:nvPr/>
          </p:nvSpPr>
          <p:spPr>
            <a:xfrm>
              <a:off x="3492137" y="4868091"/>
              <a:ext cx="3135086" cy="705395"/>
            </a:xfrm>
            <a:custGeom>
              <a:avLst/>
              <a:gdLst>
                <a:gd name="connsiteX0" fmla="*/ 0 w 3135086"/>
                <a:gd name="connsiteY0" fmla="*/ 8709 h 705395"/>
                <a:gd name="connsiteX1" fmla="*/ 1846217 w 3135086"/>
                <a:gd name="connsiteY1" fmla="*/ 705395 h 705395"/>
                <a:gd name="connsiteX2" fmla="*/ 3135086 w 3135086"/>
                <a:gd name="connsiteY2" fmla="*/ 0 h 705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35086" h="705395">
                  <a:moveTo>
                    <a:pt x="0" y="8709"/>
                  </a:moveTo>
                  <a:lnTo>
                    <a:pt x="1846217" y="705395"/>
                  </a:lnTo>
                  <a:lnTo>
                    <a:pt x="313508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5338354" y="4885509"/>
              <a:ext cx="3431177" cy="687977"/>
            </a:xfrm>
            <a:custGeom>
              <a:avLst/>
              <a:gdLst>
                <a:gd name="connsiteX0" fmla="*/ 0 w 3431177"/>
                <a:gd name="connsiteY0" fmla="*/ 687977 h 687977"/>
                <a:gd name="connsiteX1" fmla="*/ 3431177 w 3431177"/>
                <a:gd name="connsiteY1" fmla="*/ 0 h 687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431177" h="687977">
                  <a:moveTo>
                    <a:pt x="0" y="687977"/>
                  </a:moveTo>
                  <a:lnTo>
                    <a:pt x="343117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4303657" y="5648518"/>
            <a:ext cx="3747044" cy="636145"/>
            <a:chOff x="4580709" y="4868091"/>
            <a:chExt cx="4206240" cy="714104"/>
          </a:xfrm>
        </p:grpSpPr>
        <p:sp>
          <p:nvSpPr>
            <p:cNvPr id="70" name="フリーフォーム 69"/>
            <p:cNvSpPr/>
            <p:nvPr/>
          </p:nvSpPr>
          <p:spPr>
            <a:xfrm>
              <a:off x="4580709" y="4868091"/>
              <a:ext cx="2168434" cy="714103"/>
            </a:xfrm>
            <a:custGeom>
              <a:avLst/>
              <a:gdLst>
                <a:gd name="connsiteX0" fmla="*/ 0 w 2168434"/>
                <a:gd name="connsiteY0" fmla="*/ 0 h 714103"/>
                <a:gd name="connsiteX1" fmla="*/ 2168434 w 2168434"/>
                <a:gd name="connsiteY1" fmla="*/ 714103 h 714103"/>
                <a:gd name="connsiteX2" fmla="*/ 2037805 w 2168434"/>
                <a:gd name="connsiteY2" fmla="*/ 8709 h 714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8434" h="714103">
                  <a:moveTo>
                    <a:pt x="0" y="0"/>
                  </a:moveTo>
                  <a:lnTo>
                    <a:pt x="2168434" y="714103"/>
                  </a:lnTo>
                  <a:lnTo>
                    <a:pt x="2037805" y="8709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 70"/>
            <p:cNvSpPr/>
            <p:nvPr/>
          </p:nvSpPr>
          <p:spPr>
            <a:xfrm>
              <a:off x="6749143" y="4885509"/>
              <a:ext cx="2037806" cy="696686"/>
            </a:xfrm>
            <a:custGeom>
              <a:avLst/>
              <a:gdLst>
                <a:gd name="connsiteX0" fmla="*/ 0 w 2037806"/>
                <a:gd name="connsiteY0" fmla="*/ 696686 h 696686"/>
                <a:gd name="connsiteX1" fmla="*/ 2037806 w 2037806"/>
                <a:gd name="connsiteY1" fmla="*/ 0 h 696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37806" h="696686">
                  <a:moveTo>
                    <a:pt x="0" y="696686"/>
                  </a:moveTo>
                  <a:lnTo>
                    <a:pt x="2037806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/>
          <p:cNvGrpSpPr/>
          <p:nvPr/>
        </p:nvGrpSpPr>
        <p:grpSpPr>
          <a:xfrm>
            <a:off x="4303657" y="5640761"/>
            <a:ext cx="3739285" cy="674933"/>
            <a:chOff x="4580709" y="4859383"/>
            <a:chExt cx="4197531" cy="757646"/>
          </a:xfrm>
        </p:grpSpPr>
        <p:sp>
          <p:nvSpPr>
            <p:cNvPr id="72" name="フリーフォーム 71"/>
            <p:cNvSpPr/>
            <p:nvPr/>
          </p:nvSpPr>
          <p:spPr>
            <a:xfrm>
              <a:off x="4580709" y="4859383"/>
              <a:ext cx="3396342" cy="748937"/>
            </a:xfrm>
            <a:custGeom>
              <a:avLst/>
              <a:gdLst>
                <a:gd name="connsiteX0" fmla="*/ 0 w 3396342"/>
                <a:gd name="connsiteY0" fmla="*/ 0 h 748937"/>
                <a:gd name="connsiteX1" fmla="*/ 3396342 w 3396342"/>
                <a:gd name="connsiteY1" fmla="*/ 748937 h 748937"/>
                <a:gd name="connsiteX2" fmla="*/ 2029097 w 3396342"/>
                <a:gd name="connsiteY2" fmla="*/ 0 h 748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96342" h="748937">
                  <a:moveTo>
                    <a:pt x="0" y="0"/>
                  </a:moveTo>
                  <a:lnTo>
                    <a:pt x="3396342" y="748937"/>
                  </a:lnTo>
                  <a:lnTo>
                    <a:pt x="2029097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 72"/>
            <p:cNvSpPr/>
            <p:nvPr/>
          </p:nvSpPr>
          <p:spPr>
            <a:xfrm>
              <a:off x="7994469" y="4894218"/>
              <a:ext cx="783771" cy="722811"/>
            </a:xfrm>
            <a:custGeom>
              <a:avLst/>
              <a:gdLst>
                <a:gd name="connsiteX0" fmla="*/ 0 w 783771"/>
                <a:gd name="connsiteY0" fmla="*/ 722811 h 722811"/>
                <a:gd name="connsiteX1" fmla="*/ 783771 w 783771"/>
                <a:gd name="connsiteY1" fmla="*/ 0 h 72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83771" h="722811">
                  <a:moveTo>
                    <a:pt x="0" y="722811"/>
                  </a:moveTo>
                  <a:lnTo>
                    <a:pt x="783771" y="0"/>
                  </a:ln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" name="フリーフォーム 76"/>
          <p:cNvSpPr/>
          <p:nvPr/>
        </p:nvSpPr>
        <p:spPr>
          <a:xfrm>
            <a:off x="3279619" y="4042643"/>
            <a:ext cx="4724533" cy="977489"/>
          </a:xfrm>
          <a:custGeom>
            <a:avLst/>
            <a:gdLst>
              <a:gd name="connsiteX0" fmla="*/ 0 w 5303520"/>
              <a:gd name="connsiteY0" fmla="*/ 1079863 h 1097280"/>
              <a:gd name="connsiteX1" fmla="*/ 2664823 w 5303520"/>
              <a:gd name="connsiteY1" fmla="*/ 0 h 1097280"/>
              <a:gd name="connsiteX2" fmla="*/ 5294812 w 5303520"/>
              <a:gd name="connsiteY2" fmla="*/ 1097280 h 1097280"/>
              <a:gd name="connsiteX3" fmla="*/ 5303520 w 5303520"/>
              <a:gd name="connsiteY3" fmla="*/ 1097280 h 1097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3520" h="1097280">
                <a:moveTo>
                  <a:pt x="0" y="1079863"/>
                </a:moveTo>
                <a:lnTo>
                  <a:pt x="2664823" y="0"/>
                </a:lnTo>
                <a:lnTo>
                  <a:pt x="5294812" y="1097280"/>
                </a:lnTo>
                <a:lnTo>
                  <a:pt x="5303520" y="109728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フリーフォーム 77"/>
          <p:cNvSpPr/>
          <p:nvPr/>
        </p:nvSpPr>
        <p:spPr>
          <a:xfrm>
            <a:off x="4288140" y="4042643"/>
            <a:ext cx="1365383" cy="961974"/>
          </a:xfrm>
          <a:custGeom>
            <a:avLst/>
            <a:gdLst>
              <a:gd name="connsiteX0" fmla="*/ 1532709 w 1532709"/>
              <a:gd name="connsiteY0" fmla="*/ 0 h 1079863"/>
              <a:gd name="connsiteX1" fmla="*/ 0 w 1532709"/>
              <a:gd name="connsiteY1" fmla="*/ 1079863 h 1079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32709" h="1079863">
                <a:moveTo>
                  <a:pt x="1532709" y="0"/>
                </a:moveTo>
                <a:lnTo>
                  <a:pt x="0" y="1079863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フリーフォーム 78"/>
          <p:cNvSpPr/>
          <p:nvPr/>
        </p:nvSpPr>
        <p:spPr>
          <a:xfrm>
            <a:off x="5226841" y="4042642"/>
            <a:ext cx="426682" cy="961976"/>
          </a:xfrm>
          <a:custGeom>
            <a:avLst/>
            <a:gdLst>
              <a:gd name="connsiteX0" fmla="*/ 461554 w 461554"/>
              <a:gd name="connsiteY0" fmla="*/ 0 h 1053737"/>
              <a:gd name="connsiteX1" fmla="*/ 0 w 461554"/>
              <a:gd name="connsiteY1" fmla="*/ 1053737 h 1053737"/>
              <a:gd name="connsiteX2" fmla="*/ 0 w 461554"/>
              <a:gd name="connsiteY2" fmla="*/ 1053737 h 105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554" h="1053737">
                <a:moveTo>
                  <a:pt x="461554" y="0"/>
                </a:moveTo>
                <a:lnTo>
                  <a:pt x="0" y="1053737"/>
                </a:lnTo>
                <a:lnTo>
                  <a:pt x="0" y="1053737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フリーフォーム 79"/>
          <p:cNvSpPr/>
          <p:nvPr/>
        </p:nvSpPr>
        <p:spPr>
          <a:xfrm>
            <a:off x="5661281" y="4050400"/>
            <a:ext cx="1396414" cy="946458"/>
          </a:xfrm>
          <a:custGeom>
            <a:avLst/>
            <a:gdLst>
              <a:gd name="connsiteX0" fmla="*/ 522514 w 1567543"/>
              <a:gd name="connsiteY0" fmla="*/ 1053737 h 1062446"/>
              <a:gd name="connsiteX1" fmla="*/ 0 w 1567543"/>
              <a:gd name="connsiteY1" fmla="*/ 0 h 1062446"/>
              <a:gd name="connsiteX2" fmla="*/ 1567543 w 1567543"/>
              <a:gd name="connsiteY2" fmla="*/ 1062446 h 106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67543" h="1062446">
                <a:moveTo>
                  <a:pt x="522514" y="1053737"/>
                </a:moveTo>
                <a:lnTo>
                  <a:pt x="0" y="0"/>
                </a:lnTo>
                <a:lnTo>
                  <a:pt x="1567543" y="1062446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551055" y="2164691"/>
            <a:ext cx="1467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access/egress</a:t>
            </a:r>
            <a:endParaRPr kumimoji="1" lang="ja-JP" altLang="en-US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390742" y="3305561"/>
            <a:ext cx="1072024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bus(,walk) </a:t>
            </a:r>
            <a:endParaRPr kumimoji="1" lang="ja-JP" altLang="en-US" sz="200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532299" y="3305561"/>
            <a:ext cx="542161" cy="326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/>
              <a:t>walk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260506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4083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Numerical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5557" y="904791"/>
            <a:ext cx="4248443" cy="274953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5557" y="3739118"/>
            <a:ext cx="4234375" cy="275563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44" y="4032201"/>
            <a:ext cx="4569110" cy="216946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44" y="1156415"/>
            <a:ext cx="3451529" cy="2527243"/>
          </a:xfrm>
          <a:prstGeom prst="rect">
            <a:avLst/>
          </a:prstGeom>
        </p:spPr>
      </p:pic>
      <p:sp>
        <p:nvSpPr>
          <p:cNvPr id="11" name="正方形/長方形 10"/>
          <p:cNvSpPr/>
          <p:nvPr/>
        </p:nvSpPr>
        <p:spPr>
          <a:xfrm>
            <a:off x="2862087" y="2937189"/>
            <a:ext cx="1601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Variable access</a:t>
            </a:r>
            <a:endParaRPr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409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5280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Model1</a:t>
            </a:r>
            <a:r>
              <a:rPr lang="ja-JP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： </a:t>
            </a:r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MNL / NL / CNL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134" y="1029357"/>
            <a:ext cx="1936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u="sng" dirty="0"/>
              <a:t>■</a:t>
            </a:r>
            <a:r>
              <a:rPr kumimoji="1" lang="en-US" altLang="ja-JP" u="sng" dirty="0"/>
              <a:t>Estimated result</a:t>
            </a:r>
            <a:endParaRPr kumimoji="1" lang="ja-JP" altLang="en-US" u="sng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14078" y="5204428"/>
            <a:ext cx="589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**********************************</a:t>
            </a:r>
            <a:endParaRPr kumimoji="1" lang="ja-JP" altLang="en-US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78" y="1500750"/>
            <a:ext cx="8950522" cy="342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237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309" y="728023"/>
            <a:ext cx="4181475" cy="614362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0" y="0"/>
            <a:ext cx="9144000" cy="728023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7416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48428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75505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Case study 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92629" y="6447724"/>
            <a:ext cx="13024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/>
              <a:t>Target area </a:t>
            </a:r>
            <a:endParaRPr kumimoji="1" lang="ja-JP" altLang="en-US" b="1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7876445" y="6557749"/>
            <a:ext cx="0" cy="25930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二等辺三角形 10"/>
          <p:cNvSpPr/>
          <p:nvPr/>
        </p:nvSpPr>
        <p:spPr>
          <a:xfrm>
            <a:off x="5728400" y="5054861"/>
            <a:ext cx="191068" cy="47767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/>
        </p:nvSpPr>
        <p:spPr>
          <a:xfrm>
            <a:off x="7083235" y="5768975"/>
            <a:ext cx="191068" cy="47767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99147" y="4685529"/>
            <a:ext cx="110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Kamiooka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6842426" y="5399643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Isogo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73461" y="1045578"/>
            <a:ext cx="1147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Yokohama</a:t>
            </a:r>
            <a:endParaRPr kumimoji="1" lang="ja-JP" altLang="en-US" dirty="0"/>
          </a:p>
        </p:txBody>
      </p:sp>
      <p:sp>
        <p:nvSpPr>
          <p:cNvPr id="19" name="二等辺三角形 18"/>
          <p:cNvSpPr/>
          <p:nvPr/>
        </p:nvSpPr>
        <p:spPr>
          <a:xfrm>
            <a:off x="7300394" y="992739"/>
            <a:ext cx="191068" cy="477672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52743" y="961117"/>
            <a:ext cx="478535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case1:status quo</a:t>
            </a:r>
          </a:p>
          <a:p>
            <a:endParaRPr lang="en-US" altLang="ja-JP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ja-JP" altLang="en-US" sz="2200" dirty="0">
                <a:latin typeface="Arial" panose="020B0604020202020204" pitchFamily="34" charset="0"/>
                <a:cs typeface="Arial" panose="020B0604020202020204" pitchFamily="34" charset="0"/>
              </a:rPr>
              <a:t>■</a:t>
            </a: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case2:hub &amp; spokes</a:t>
            </a:r>
          </a:p>
          <a:p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- Double the frequency of the existing bus bound for  “</a:t>
            </a:r>
            <a:r>
              <a:rPr lang="en-US" altLang="ja-JP" sz="2200" dirty="0" err="1">
                <a:latin typeface="Arial" panose="020B0604020202020204" pitchFamily="34" charset="0"/>
                <a:cs typeface="Arial" panose="020B0604020202020204" pitchFamily="34" charset="0"/>
              </a:rPr>
              <a:t>Kamiooka</a:t>
            </a: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” or “Isogo” (the price and the location of the bus stops is constant) </a:t>
            </a:r>
          </a:p>
          <a:p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- propose the core bus connecting “</a:t>
            </a:r>
            <a:r>
              <a:rPr lang="en-US" altLang="ja-JP" sz="2200" dirty="0" err="1">
                <a:latin typeface="Arial" panose="020B0604020202020204" pitchFamily="34" charset="0"/>
                <a:cs typeface="Arial" panose="020B0604020202020204" pitchFamily="34" charset="0"/>
              </a:rPr>
              <a:t>Kamiooka</a:t>
            </a: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” and “Isogo”(frequency:10 buses/h, fare:180 yen)</a:t>
            </a:r>
          </a:p>
          <a:p>
            <a:pPr marL="342900" indent="-342900">
              <a:buFontTx/>
              <a:buChar char="-"/>
            </a:pP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Abolish some bus lines bound for neither “</a:t>
            </a:r>
            <a:r>
              <a:rPr lang="en-US" altLang="ja-JP" sz="2200" dirty="0" err="1">
                <a:latin typeface="Arial" panose="020B0604020202020204" pitchFamily="34" charset="0"/>
                <a:cs typeface="Arial" panose="020B0604020202020204" pitchFamily="34" charset="0"/>
              </a:rPr>
              <a:t>Kamiooka</a:t>
            </a:r>
            <a:r>
              <a:rPr lang="en-US" altLang="ja-JP" sz="2200" dirty="0">
                <a:latin typeface="Arial" panose="020B0604020202020204" pitchFamily="34" charset="0"/>
                <a:cs typeface="Arial" panose="020B0604020202020204" pitchFamily="34" charset="0"/>
              </a:rPr>
              <a:t>” nor “Isogo”  in order to maintain operation cost</a:t>
            </a:r>
            <a:endParaRPr lang="en-US" altLang="ja-JP" sz="2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996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4057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Case study Setting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609" y="1039831"/>
            <a:ext cx="6743700" cy="5314950"/>
          </a:xfrm>
          <a:prstGeom prst="rect">
            <a:avLst/>
          </a:prstGeom>
        </p:spPr>
      </p:pic>
      <p:sp>
        <p:nvSpPr>
          <p:cNvPr id="9" name="二等辺三角形 8"/>
          <p:cNvSpPr/>
          <p:nvPr/>
        </p:nvSpPr>
        <p:spPr>
          <a:xfrm>
            <a:off x="2356668" y="2827029"/>
            <a:ext cx="210175" cy="769295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697814" y="2237749"/>
            <a:ext cx="16120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err="1"/>
              <a:t>Kamiooka</a:t>
            </a:r>
            <a:endParaRPr kumimoji="1" lang="ja-JP" altLang="en-US" sz="2800" dirty="0"/>
          </a:p>
        </p:txBody>
      </p:sp>
      <p:sp>
        <p:nvSpPr>
          <p:cNvPr id="11" name="二等辺三角形 10"/>
          <p:cNvSpPr/>
          <p:nvPr/>
        </p:nvSpPr>
        <p:spPr>
          <a:xfrm>
            <a:off x="5582507" y="4803657"/>
            <a:ext cx="210175" cy="635781"/>
          </a:xfrm>
          <a:prstGeom prst="triangle">
            <a:avLst/>
          </a:prstGeom>
          <a:solidFill>
            <a:schemeClr val="tx1"/>
          </a:soli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66843" y="4344563"/>
            <a:ext cx="8477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Isogo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605715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0" y="0"/>
            <a:ext cx="9144000" cy="900000"/>
          </a:xfrm>
          <a:prstGeom prst="rect">
            <a:avLst/>
          </a:prstGeom>
          <a:solidFill>
            <a:srgbClr val="33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0" y="-13648"/>
            <a:ext cx="900000" cy="900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134" y="157612"/>
            <a:ext cx="8258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08.</a:t>
            </a:r>
            <a:endParaRPr kumimoji="1" lang="ja-JP" altLang="en-US" sz="3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972135" y="157393"/>
            <a:ext cx="3929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>
                <a:latin typeface="Arial" panose="020B0604020202020204" pitchFamily="34" charset="0"/>
                <a:cs typeface="Arial" panose="020B0604020202020204" pitchFamily="34" charset="0"/>
              </a:rPr>
              <a:t>Case study Result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662948" y="6494613"/>
            <a:ext cx="5481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Behavior Mo</a:t>
            </a:r>
            <a:r>
              <a:rPr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kumimoji="1" lang="en-US" altLang="ja-JP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eling in Transportation Networks 2016</a:t>
            </a:r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417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1126</TotalTime>
  <Words>747</Words>
  <Application>Microsoft Office PowerPoint</Application>
  <PresentationFormat>画面に合わせる (4:3)</PresentationFormat>
  <Paragraphs>193</Paragraphs>
  <Slides>15</Slides>
  <Notes>12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ＭＳ Ｐゴシック</vt:lpstr>
      <vt:lpstr>小塚ゴシック Pr6N L</vt:lpstr>
      <vt:lpstr>小塚ゴシック Pr6N R</vt:lpstr>
      <vt:lpstr>Arial</vt:lpstr>
      <vt:lpstr>Calibri</vt:lpstr>
      <vt:lpstr>Calibri Light</vt:lpstr>
      <vt:lpstr>Office テーマ</vt:lpstr>
      <vt:lpstr>利用者の交通手段選択に着目した 最適公共交通ルートの配置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こうｋｙ 戦略的交通手段選定モデル ハイパーパス</dc:title>
  <dc:creator>Kanako IZAWA</dc:creator>
  <cp:lastModifiedBy>近松京介</cp:lastModifiedBy>
  <cp:revision>84</cp:revision>
  <cp:lastPrinted>2016-09-21T23:00:24Z</cp:lastPrinted>
  <dcterms:created xsi:type="dcterms:W3CDTF">2016-09-21T02:47:49Z</dcterms:created>
  <dcterms:modified xsi:type="dcterms:W3CDTF">2016-09-25T02:52:38Z</dcterms:modified>
</cp:coreProperties>
</file>