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322" r:id="rId3"/>
    <p:sldId id="323" r:id="rId4"/>
    <p:sldId id="324" r:id="rId5"/>
    <p:sldId id="325" r:id="rId6"/>
    <p:sldId id="326" r:id="rId7"/>
    <p:sldId id="328" r:id="rId8"/>
  </p:sldIdLst>
  <p:sldSz cx="9144000" cy="6858000" type="screen4x3"/>
  <p:notesSz cx="7104063"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27" autoAdjust="0"/>
    <p:restoredTop sz="94414" autoAdjust="0"/>
  </p:normalViewPr>
  <p:slideViewPr>
    <p:cSldViewPr>
      <p:cViewPr>
        <p:scale>
          <a:sx n="66" d="100"/>
          <a:sy n="66" d="100"/>
        </p:scale>
        <p:origin x="-1356" y="-1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8428" cy="511731"/>
          </a:xfrm>
          <a:prstGeom prst="rect">
            <a:avLst/>
          </a:prstGeom>
        </p:spPr>
        <p:txBody>
          <a:bodyPr vert="horz" lIns="95491" tIns="47745" rIns="95491" bIns="47745"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3991" y="0"/>
            <a:ext cx="3078428" cy="511731"/>
          </a:xfrm>
          <a:prstGeom prst="rect">
            <a:avLst/>
          </a:prstGeom>
        </p:spPr>
        <p:txBody>
          <a:bodyPr vert="horz" lIns="95491" tIns="47745" rIns="95491" bIns="47745" rtlCol="0"/>
          <a:lstStyle>
            <a:lvl1pPr algn="r">
              <a:defRPr sz="1300"/>
            </a:lvl1pPr>
          </a:lstStyle>
          <a:p>
            <a:fld id="{21A7A17B-9752-492C-9F5A-B1B3D3D257D2}" type="datetimeFigureOut">
              <a:rPr kumimoji="1" lang="ja-JP" altLang="en-US" smtClean="0"/>
              <a:t>2016/9/25</a:t>
            </a:fld>
            <a:endParaRPr kumimoji="1" lang="ja-JP" altLang="en-US"/>
          </a:p>
        </p:txBody>
      </p:sp>
      <p:sp>
        <p:nvSpPr>
          <p:cNvPr id="4" name="スライド イメージ プレースホルダー 3"/>
          <p:cNvSpPr>
            <a:spLocks noGrp="1" noRot="1" noChangeAspect="1"/>
          </p:cNvSpPr>
          <p:nvPr>
            <p:ph type="sldImg" idx="2"/>
          </p:nvPr>
        </p:nvSpPr>
        <p:spPr>
          <a:xfrm>
            <a:off x="992188" y="766763"/>
            <a:ext cx="5119687" cy="3838575"/>
          </a:xfrm>
          <a:prstGeom prst="rect">
            <a:avLst/>
          </a:prstGeom>
          <a:noFill/>
          <a:ln w="12700">
            <a:solidFill>
              <a:prstClr val="black"/>
            </a:solidFill>
          </a:ln>
        </p:spPr>
        <p:txBody>
          <a:bodyPr vert="horz" lIns="95491" tIns="47745" rIns="95491" bIns="47745" rtlCol="0" anchor="ctr"/>
          <a:lstStyle/>
          <a:p>
            <a:endParaRPr lang="ja-JP" altLang="en-US"/>
          </a:p>
        </p:txBody>
      </p:sp>
      <p:sp>
        <p:nvSpPr>
          <p:cNvPr id="5" name="ノート プレースホルダー 4"/>
          <p:cNvSpPr>
            <a:spLocks noGrp="1"/>
          </p:cNvSpPr>
          <p:nvPr>
            <p:ph type="body" sz="quarter" idx="3"/>
          </p:nvPr>
        </p:nvSpPr>
        <p:spPr>
          <a:xfrm>
            <a:off x="710407" y="4861442"/>
            <a:ext cx="5683250" cy="4605576"/>
          </a:xfrm>
          <a:prstGeom prst="rect">
            <a:avLst/>
          </a:prstGeom>
        </p:spPr>
        <p:txBody>
          <a:bodyPr vert="horz" lIns="95491" tIns="47745" rIns="95491" bIns="4774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721106"/>
            <a:ext cx="3078428" cy="511731"/>
          </a:xfrm>
          <a:prstGeom prst="rect">
            <a:avLst/>
          </a:prstGeom>
        </p:spPr>
        <p:txBody>
          <a:bodyPr vert="horz" lIns="95491" tIns="47745" rIns="95491" bIns="47745"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3991" y="9721106"/>
            <a:ext cx="3078428" cy="511731"/>
          </a:xfrm>
          <a:prstGeom prst="rect">
            <a:avLst/>
          </a:prstGeom>
        </p:spPr>
        <p:txBody>
          <a:bodyPr vert="horz" lIns="95491" tIns="47745" rIns="95491" bIns="47745" rtlCol="0" anchor="b"/>
          <a:lstStyle>
            <a:lvl1pPr algn="r">
              <a:defRPr sz="1300"/>
            </a:lvl1pPr>
          </a:lstStyle>
          <a:p>
            <a:fld id="{98F1FDF4-D6DF-402A-A99B-343890E5C452}" type="slidenum">
              <a:rPr kumimoji="1" lang="ja-JP" altLang="en-US" smtClean="0"/>
              <a:t>‹#›</a:t>
            </a:fld>
            <a:endParaRPr kumimoji="1" lang="ja-JP" altLang="en-US"/>
          </a:p>
        </p:txBody>
      </p:sp>
    </p:spTree>
    <p:extLst>
      <p:ext uri="{BB962C8B-B14F-4D97-AF65-F5344CB8AC3E}">
        <p14:creationId xmlns:p14="http://schemas.microsoft.com/office/powerpoint/2010/main" val="20849371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8F1FDF4-D6DF-402A-A99B-343890E5C452}" type="slidenum">
              <a:rPr kumimoji="1" lang="ja-JP" altLang="en-US" smtClean="0"/>
              <a:t>1</a:t>
            </a:fld>
            <a:endParaRPr kumimoji="1" lang="ja-JP" altLang="en-US"/>
          </a:p>
        </p:txBody>
      </p:sp>
    </p:spTree>
    <p:extLst>
      <p:ext uri="{BB962C8B-B14F-4D97-AF65-F5344CB8AC3E}">
        <p14:creationId xmlns:p14="http://schemas.microsoft.com/office/powerpoint/2010/main" val="884260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22" name="Date Placeholder 21"/>
          <p:cNvSpPr>
            <a:spLocks noGrp="1"/>
          </p:cNvSpPr>
          <p:nvPr>
            <p:ph type="dt" sz="half" idx="10"/>
          </p:nvPr>
        </p:nvSpPr>
        <p:spPr/>
        <p:txBody>
          <a:bodyPr/>
          <a:lstStyle/>
          <a:p>
            <a:fld id="{EC241C12-8A50-40A9-B541-9CA446738CC8}" type="datetime1">
              <a:rPr kumimoji="1" lang="ja-JP" altLang="en-US" smtClean="0"/>
              <a:t>2016/9/25</a:t>
            </a:fld>
            <a:endParaRPr kumimoji="1" lang="ja-JP" altLang="en-US"/>
          </a:p>
        </p:txBody>
      </p:sp>
      <p:sp>
        <p:nvSpPr>
          <p:cNvPr id="24" name="Footer Placeholder 23"/>
          <p:cNvSpPr>
            <a:spLocks noGrp="1"/>
          </p:cNvSpPr>
          <p:nvPr>
            <p:ph type="ftr" sz="quarter" idx="12"/>
          </p:nvPr>
        </p:nvSpPr>
        <p:spPr/>
        <p:txBody>
          <a:bodyPr/>
          <a:lstStyle/>
          <a:p>
            <a:endParaRPr kumimoji="1" lang="ja-JP" alt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ja-JP" altLang="en-US" smtClean="0"/>
              <a:t>マスター タイトルの書式設定</a:t>
            </a:r>
            <a:endParaRPr lang="en-US" dirty="0"/>
          </a:p>
        </p:txBody>
      </p:sp>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正方形/長方形 1"/>
          <p:cNvSpPr/>
          <p:nvPr/>
        </p:nvSpPr>
        <p:spPr>
          <a:xfrm>
            <a:off x="0" y="0"/>
            <a:ext cx="9144000" cy="40466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Title 7"/>
          <p:cNvSpPr txBox="1">
            <a:spLocks/>
          </p:cNvSpPr>
          <p:nvPr/>
        </p:nvSpPr>
        <p:spPr>
          <a:xfrm>
            <a:off x="0" y="0"/>
            <a:ext cx="9144000" cy="620688"/>
          </a:xfrm>
          <a:prstGeom prst="rect">
            <a:avLst/>
          </a:prstGeom>
          <a:ln>
            <a:noFill/>
          </a:ln>
        </p:spPr>
        <p:txBody>
          <a:bodyPr vert="horz" lIns="91440" tIns="45720" rIns="91440" bIns="45720" rtlCol="0" anchor="b" anchorCtr="0">
            <a:normAutofit/>
          </a:bodyPr>
          <a:lstStyle>
            <a:lvl1pPr algn="l" defTabSz="914400" rtl="0" eaLnBrk="1" latinLnBrk="0" hangingPunct="1">
              <a:spcBef>
                <a:spcPts val="400"/>
              </a:spcBef>
              <a:buNone/>
              <a:defRPr kumimoji="1" sz="3200" b="0" kern="1200" cap="none" spc="0" baseline="0">
                <a:solidFill>
                  <a:schemeClr val="tx1"/>
                </a:solidFill>
                <a:latin typeface="+mj-lt"/>
                <a:ea typeface="+mj-ea"/>
                <a:cs typeface="Tunga" pitchFamily="2"/>
              </a:defRPr>
            </a:lvl1pPr>
          </a:lstStyle>
          <a:p>
            <a:endParaRPr lang="en-US" dirty="0"/>
          </a:p>
        </p:txBody>
      </p:sp>
      <p:sp>
        <p:nvSpPr>
          <p:cNvPr id="11" name="Slide Number Placeholder 18"/>
          <p:cNvSpPr txBox="1">
            <a:spLocks/>
          </p:cNvSpPr>
          <p:nvPr/>
        </p:nvSpPr>
        <p:spPr>
          <a:xfrm>
            <a:off x="8232204" y="44624"/>
            <a:ext cx="876300" cy="247650"/>
          </a:xfrm>
          <a:prstGeom prst="rect">
            <a:avLst/>
          </a:prstGeom>
        </p:spPr>
        <p:txBody>
          <a:bodyPr vert="horz" lIns="91440" tIns="45720" rIns="91440" bIns="45720" rtlCol="0" anchor="ctr">
            <a:noAutofit/>
          </a:bodyPr>
          <a:lstStyle>
            <a:defPPr>
              <a:defRPr lang="ja-JP"/>
            </a:defPPr>
            <a:lvl1pPr marL="0" algn="r" defTabSz="914400" rtl="0" eaLnBrk="1" latinLnBrk="0" hangingPunct="1">
              <a:defRPr kumimoji="1" sz="1600" b="1" kern="1200">
                <a:solidFill>
                  <a:schemeClr val="tx1">
                    <a:alpha val="6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A15E4E4B-1AC3-463C-92D0-A328044A5BB0}" type="slidenum">
              <a:rPr lang="ja-JP" altLang="en-US" smtClean="0"/>
              <a:pPr/>
              <a:t>‹#›</a:t>
            </a:fld>
            <a:endParaRPr lang="ja-JP" alt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9DE62090-FD5B-4CA6-819D-D1DB217B47B4}" type="datetime1">
              <a:rPr kumimoji="1" lang="ja-JP" altLang="en-US" smtClean="0"/>
              <a:t>2016/9/25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43F9D0E-2B4D-4E91-9200-D02353D1376A}"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6CB462B5-4714-48ED-BDD5-1731E8367863}" type="datetime1">
              <a:rPr kumimoji="1" lang="ja-JP" altLang="en-US" smtClean="0"/>
              <a:t>2016/9/25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43F9D0E-2B4D-4E91-9200-D02353D1376A}"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49ADE3C-5056-48E4-B656-456F4351D1E3}" type="datetime1">
              <a:rPr kumimoji="1" lang="ja-JP" altLang="en-US" smtClean="0"/>
              <a:t>2016/9/25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43F9D0E-2B4D-4E91-9200-D02353D1376A}" type="slidenum">
              <a:rPr kumimoji="1" lang="ja-JP" altLang="en-US" smtClean="0"/>
              <a:t>‹#›</a:t>
            </a:fld>
            <a:endParaRPr kumimoji="1" lang="ja-JP" altLang="en-US"/>
          </a:p>
        </p:txBody>
      </p:sp>
    </p:spTree>
    <p:extLst>
      <p:ext uri="{BB962C8B-B14F-4D97-AF65-F5344CB8AC3E}">
        <p14:creationId xmlns:p14="http://schemas.microsoft.com/office/powerpoint/2010/main" val="21513601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正方形/長方形 1"/>
          <p:cNvSpPr/>
          <p:nvPr userDrawn="1"/>
        </p:nvSpPr>
        <p:spPr>
          <a:xfrm>
            <a:off x="0" y="6453336"/>
            <a:ext cx="9144000" cy="40466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Content Placeholder 30"/>
          <p:cNvSpPr>
            <a:spLocks noGrp="1"/>
          </p:cNvSpPr>
          <p:nvPr>
            <p:ph sz="quarter" idx="13"/>
          </p:nvPr>
        </p:nvSpPr>
        <p:spPr>
          <a:xfrm>
            <a:off x="107504" y="836712"/>
            <a:ext cx="8928992" cy="5544616"/>
          </a:xfrm>
        </p:spPr>
        <p:txBody>
          <a:bodyPr>
            <a:normAutofit/>
          </a:bodyPr>
          <a:lstStyle>
            <a:lvl1pPr marL="342900" indent="-342900">
              <a:lnSpc>
                <a:spcPct val="100000"/>
              </a:lnSpc>
              <a:spcBef>
                <a:spcPts val="0"/>
              </a:spcBef>
              <a:buClr>
                <a:schemeClr val="accent6"/>
              </a:buClr>
              <a:buFont typeface="Wingdings" panose="05000000000000000000" pitchFamily="2" charset="2"/>
              <a:buChar char="l"/>
              <a:defRPr sz="2800"/>
            </a:lvl1pPr>
            <a:lvl2pPr marL="342900" indent="-342900">
              <a:lnSpc>
                <a:spcPct val="100000"/>
              </a:lnSpc>
              <a:spcBef>
                <a:spcPts val="0"/>
              </a:spcBef>
              <a:buClr>
                <a:schemeClr val="accent6"/>
              </a:buClr>
              <a:buFont typeface="Wingdings" panose="05000000000000000000" pitchFamily="2" charset="2"/>
              <a:buChar char="l"/>
              <a:defRPr sz="2800"/>
            </a:lvl2pPr>
            <a:lvl3pPr marL="522288" indent="-342900">
              <a:lnSpc>
                <a:spcPct val="100000"/>
              </a:lnSpc>
              <a:spcBef>
                <a:spcPts val="0"/>
              </a:spcBef>
              <a:buClr>
                <a:schemeClr val="accent6"/>
              </a:buClr>
              <a:buFont typeface="Wingdings" panose="05000000000000000000" pitchFamily="2" charset="2"/>
              <a:buChar char="l"/>
              <a:defRPr sz="2800"/>
            </a:lvl3pPr>
            <a:lvl4pPr marL="690562" indent="-342900">
              <a:lnSpc>
                <a:spcPct val="100000"/>
              </a:lnSpc>
              <a:spcBef>
                <a:spcPts val="0"/>
              </a:spcBef>
              <a:buClr>
                <a:schemeClr val="accent6"/>
              </a:buClr>
              <a:buFont typeface="Wingdings" panose="05000000000000000000" pitchFamily="2" charset="2"/>
              <a:buChar char="l"/>
              <a:defRPr sz="2800"/>
            </a:lvl4pPr>
            <a:lvl5pPr marL="858837" indent="-342900">
              <a:lnSpc>
                <a:spcPct val="100000"/>
              </a:lnSpc>
              <a:spcBef>
                <a:spcPts val="0"/>
              </a:spcBef>
              <a:buClr>
                <a:schemeClr val="accent6"/>
              </a:buClr>
              <a:buFont typeface="Wingdings" panose="05000000000000000000" pitchFamily="2" charset="2"/>
              <a:buChar char="l"/>
              <a:defRPr sz="28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2" name="Date Placeholder 11"/>
          <p:cNvSpPr>
            <a:spLocks noGrp="1"/>
          </p:cNvSpPr>
          <p:nvPr>
            <p:ph type="dt" sz="half" idx="14"/>
          </p:nvPr>
        </p:nvSpPr>
        <p:spPr/>
        <p:txBody>
          <a:bodyPr/>
          <a:lstStyle/>
          <a:p>
            <a:fld id="{16238BDA-C6AF-403E-ADDA-C7C98DC9A802}" type="datetime1">
              <a:rPr kumimoji="1" lang="ja-JP" altLang="en-US" smtClean="0"/>
              <a:t>2016/9/25</a:t>
            </a:fld>
            <a:endParaRPr kumimoji="1" lang="ja-JP" altLang="en-US"/>
          </a:p>
        </p:txBody>
      </p:sp>
      <p:sp>
        <p:nvSpPr>
          <p:cNvPr id="21" name="Footer Placeholder 20"/>
          <p:cNvSpPr>
            <a:spLocks noGrp="1"/>
          </p:cNvSpPr>
          <p:nvPr>
            <p:ph type="ftr" sz="quarter" idx="16"/>
          </p:nvPr>
        </p:nvSpPr>
        <p:spPr/>
        <p:txBody>
          <a:bodyPr/>
          <a:lstStyle/>
          <a:p>
            <a:endParaRPr kumimoji="1" lang="ja-JP" altLang="en-US"/>
          </a:p>
        </p:txBody>
      </p:sp>
      <p:sp>
        <p:nvSpPr>
          <p:cNvPr id="3" name="正方形/長方形 2"/>
          <p:cNvSpPr/>
          <p:nvPr/>
        </p:nvSpPr>
        <p:spPr>
          <a:xfrm>
            <a:off x="0" y="0"/>
            <a:ext cx="9144000" cy="76470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Title 7"/>
          <p:cNvSpPr>
            <a:spLocks noGrp="1"/>
          </p:cNvSpPr>
          <p:nvPr>
            <p:ph type="title"/>
          </p:nvPr>
        </p:nvSpPr>
        <p:spPr>
          <a:xfrm>
            <a:off x="0" y="0"/>
            <a:ext cx="9144000" cy="764704"/>
          </a:xfrm>
          <a:ln>
            <a:noFill/>
          </a:ln>
        </p:spPr>
        <p:txBody>
          <a:bodyPr>
            <a:normAutofit/>
          </a:bodyPr>
          <a:lstStyle>
            <a:lvl1pPr>
              <a:defRPr sz="3600"/>
            </a:lvl1pPr>
          </a:lstStyle>
          <a:p>
            <a:r>
              <a:rPr lang="ja-JP" altLang="en-US" dirty="0" smtClean="0"/>
              <a:t>マスター タイトルの書式設定</a:t>
            </a:r>
            <a:endParaRPr lang="en-US" dirty="0"/>
          </a:p>
        </p:txBody>
      </p:sp>
      <p:sp>
        <p:nvSpPr>
          <p:cNvPr id="19" name="Slide Number Placeholder 18"/>
          <p:cNvSpPr>
            <a:spLocks noGrp="1"/>
          </p:cNvSpPr>
          <p:nvPr>
            <p:ph type="sldNum" sz="quarter" idx="15"/>
          </p:nvPr>
        </p:nvSpPr>
        <p:spPr>
          <a:xfrm>
            <a:off x="8232204" y="44624"/>
            <a:ext cx="876300" cy="247650"/>
          </a:xfrm>
        </p:spPr>
        <p:txBody>
          <a:bodyPr>
            <a:noAutofit/>
          </a:bodyPr>
          <a:lstStyle>
            <a:lvl1pPr>
              <a:defRPr sz="1600"/>
            </a:lvl1pPr>
          </a:lstStyle>
          <a:p>
            <a:fld id="{343F9D0E-2B4D-4E91-9200-D02353D1376A}"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16" name="Date Placeholder 15"/>
          <p:cNvSpPr>
            <a:spLocks noGrp="1"/>
          </p:cNvSpPr>
          <p:nvPr>
            <p:ph type="dt" sz="half" idx="10"/>
          </p:nvPr>
        </p:nvSpPr>
        <p:spPr/>
        <p:txBody>
          <a:bodyPr/>
          <a:lstStyle/>
          <a:p>
            <a:fld id="{59375893-244D-433B-AF85-98DDBA07C5B0}" type="datetime1">
              <a:rPr kumimoji="1" lang="ja-JP" altLang="en-US" smtClean="0"/>
              <a:t>2016/9/25</a:t>
            </a:fld>
            <a:endParaRPr kumimoji="1" lang="ja-JP" altLang="en-US"/>
          </a:p>
        </p:txBody>
      </p:sp>
      <p:sp>
        <p:nvSpPr>
          <p:cNvPr id="20" name="Slide Number Placeholder 19"/>
          <p:cNvSpPr>
            <a:spLocks noGrp="1"/>
          </p:cNvSpPr>
          <p:nvPr>
            <p:ph type="sldNum" sz="quarter" idx="11"/>
          </p:nvPr>
        </p:nvSpPr>
        <p:spPr/>
        <p:txBody>
          <a:bodyPr/>
          <a:lstStyle/>
          <a:p>
            <a:fld id="{343F9D0E-2B4D-4E91-9200-D02353D1376A}" type="slidenum">
              <a:rPr kumimoji="1" lang="ja-JP" altLang="en-US" smtClean="0"/>
              <a:t>‹#›</a:t>
            </a:fld>
            <a:endParaRPr kumimoji="1" lang="ja-JP" altLang="en-US"/>
          </a:p>
        </p:txBody>
      </p:sp>
      <p:sp>
        <p:nvSpPr>
          <p:cNvPr id="21" name="Footer Placeholder 20"/>
          <p:cNvSpPr>
            <a:spLocks noGrp="1"/>
          </p:cNvSpPr>
          <p:nvPr>
            <p:ph type="ftr" sz="quarter" idx="12"/>
          </p:nvPr>
        </p:nvSpPr>
        <p:spPr/>
        <p:txBody>
          <a:bodyPr/>
          <a:lstStyle/>
          <a:p>
            <a:endParaRPr kumimoji="1" lang="ja-JP" alt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ja-JP" altLang="en-US" smtClean="0"/>
              <a:t>マスター タイトルの書式設定</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27" name="Title 26"/>
          <p:cNvSpPr>
            <a:spLocks noGrp="1"/>
          </p:cNvSpPr>
          <p:nvPr>
            <p:ph type="title"/>
          </p:nvPr>
        </p:nvSpPr>
        <p:spPr/>
        <p:txBody>
          <a:bodyPr/>
          <a:lstStyle/>
          <a:p>
            <a:r>
              <a:rPr lang="ja-JP" altLang="en-US" smtClean="0"/>
              <a:t>マスター タイトルの書式設定</a:t>
            </a:r>
            <a:endParaRPr lang="en-US" dirty="0"/>
          </a:p>
        </p:txBody>
      </p:sp>
      <p:sp>
        <p:nvSpPr>
          <p:cNvPr id="20" name="Date Placeholder 19"/>
          <p:cNvSpPr>
            <a:spLocks noGrp="1"/>
          </p:cNvSpPr>
          <p:nvPr>
            <p:ph type="dt" sz="half" idx="15"/>
          </p:nvPr>
        </p:nvSpPr>
        <p:spPr/>
        <p:txBody>
          <a:bodyPr/>
          <a:lstStyle/>
          <a:p>
            <a:fld id="{4AA8D20D-DB81-46A0-B680-573F38EA5BC4}" type="datetime1">
              <a:rPr kumimoji="1" lang="ja-JP" altLang="en-US" smtClean="0"/>
              <a:t>2016/9/25</a:t>
            </a:fld>
            <a:endParaRPr kumimoji="1" lang="ja-JP" altLang="en-US"/>
          </a:p>
        </p:txBody>
      </p:sp>
      <p:sp>
        <p:nvSpPr>
          <p:cNvPr id="25" name="Slide Number Placeholder 24"/>
          <p:cNvSpPr>
            <a:spLocks noGrp="1"/>
          </p:cNvSpPr>
          <p:nvPr>
            <p:ph type="sldNum" sz="quarter" idx="16"/>
          </p:nvPr>
        </p:nvSpPr>
        <p:spPr/>
        <p:txBody>
          <a:bodyPr/>
          <a:lstStyle/>
          <a:p>
            <a:fld id="{343F9D0E-2B4D-4E91-9200-D02353D1376A}" type="slidenum">
              <a:rPr kumimoji="1" lang="ja-JP" altLang="en-US" smtClean="0"/>
              <a:t>‹#›</a:t>
            </a:fld>
            <a:endParaRPr kumimoji="1" lang="ja-JP" altLang="en-US"/>
          </a:p>
        </p:txBody>
      </p:sp>
      <p:sp>
        <p:nvSpPr>
          <p:cNvPr id="26" name="Footer Placeholder 25"/>
          <p:cNvSpPr>
            <a:spLocks noGrp="1"/>
          </p:cNvSpPr>
          <p:nvPr>
            <p:ph type="ftr" sz="quarter" idx="17"/>
          </p:nvPr>
        </p:nvSpPr>
        <p:spPr/>
        <p:txBody>
          <a:bodyPr/>
          <a:lstStyle/>
          <a:p>
            <a:endParaRPr kumimoji="1" lang="ja-JP"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30" name="Title 29"/>
          <p:cNvSpPr>
            <a:spLocks noGrp="1"/>
          </p:cNvSpPr>
          <p:nvPr>
            <p:ph type="title"/>
          </p:nvPr>
        </p:nvSpPr>
        <p:spPr/>
        <p:txBody>
          <a:bodyPr/>
          <a:lstStyle/>
          <a:p>
            <a:r>
              <a:rPr lang="ja-JP" altLang="en-US" smtClean="0"/>
              <a:t>マスター タイトルの書式設定</a:t>
            </a:r>
            <a:endParaRPr lang="en-US"/>
          </a:p>
        </p:txBody>
      </p:sp>
      <p:sp>
        <p:nvSpPr>
          <p:cNvPr id="20" name="Date Placeholder 19"/>
          <p:cNvSpPr>
            <a:spLocks noGrp="1"/>
          </p:cNvSpPr>
          <p:nvPr>
            <p:ph type="dt" sz="half" idx="16"/>
          </p:nvPr>
        </p:nvSpPr>
        <p:spPr/>
        <p:txBody>
          <a:bodyPr/>
          <a:lstStyle/>
          <a:p>
            <a:fld id="{1F568EF4-7476-48DF-B39B-2C14653BDB67}" type="datetime1">
              <a:rPr kumimoji="1" lang="ja-JP" altLang="en-US" smtClean="0"/>
              <a:t>2016/9/25</a:t>
            </a:fld>
            <a:endParaRPr kumimoji="1" lang="ja-JP" altLang="en-US"/>
          </a:p>
        </p:txBody>
      </p:sp>
      <p:sp>
        <p:nvSpPr>
          <p:cNvPr id="24" name="Slide Number Placeholder 23"/>
          <p:cNvSpPr>
            <a:spLocks noGrp="1"/>
          </p:cNvSpPr>
          <p:nvPr>
            <p:ph type="sldNum" sz="quarter" idx="17"/>
          </p:nvPr>
        </p:nvSpPr>
        <p:spPr/>
        <p:txBody>
          <a:bodyPr/>
          <a:lstStyle/>
          <a:p>
            <a:fld id="{343F9D0E-2B4D-4E91-9200-D02353D1376A}" type="slidenum">
              <a:rPr kumimoji="1" lang="ja-JP" altLang="en-US" smtClean="0"/>
              <a:t>‹#›</a:t>
            </a:fld>
            <a:endParaRPr kumimoji="1" lang="ja-JP" altLang="en-US"/>
          </a:p>
        </p:txBody>
      </p:sp>
      <p:sp>
        <p:nvSpPr>
          <p:cNvPr id="29" name="Footer Placeholder 28"/>
          <p:cNvSpPr>
            <a:spLocks noGrp="1"/>
          </p:cNvSpPr>
          <p:nvPr>
            <p:ph type="ftr" sz="quarter" idx="18"/>
          </p:nvPr>
        </p:nvSpPr>
        <p:spPr/>
        <p:txBody>
          <a:bodyPr/>
          <a:lstStyle/>
          <a:p>
            <a:endParaRPr kumimoji="1" lang="ja-JP"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715CF535-E04E-40FB-B01F-D4DD40650E47}" type="datetime1">
              <a:rPr kumimoji="1" lang="ja-JP" altLang="en-US" smtClean="0"/>
              <a:t>2016/9/25</a:t>
            </a:fld>
            <a:endParaRPr kumimoji="1" lang="ja-JP" altLang="en-US"/>
          </a:p>
        </p:txBody>
      </p:sp>
      <p:sp>
        <p:nvSpPr>
          <p:cNvPr id="14" name="Slide Number Placeholder 13"/>
          <p:cNvSpPr>
            <a:spLocks noGrp="1"/>
          </p:cNvSpPr>
          <p:nvPr>
            <p:ph type="sldNum" sz="quarter" idx="11"/>
          </p:nvPr>
        </p:nvSpPr>
        <p:spPr/>
        <p:txBody>
          <a:bodyPr/>
          <a:lstStyle/>
          <a:p>
            <a:fld id="{343F9D0E-2B4D-4E91-9200-D02353D1376A}" type="slidenum">
              <a:rPr kumimoji="1" lang="ja-JP" altLang="en-US" smtClean="0"/>
              <a:t>‹#›</a:t>
            </a:fld>
            <a:endParaRPr kumimoji="1" lang="ja-JP" altLang="en-US"/>
          </a:p>
        </p:txBody>
      </p:sp>
      <p:sp>
        <p:nvSpPr>
          <p:cNvPr id="18" name="Footer Placeholder 17"/>
          <p:cNvSpPr>
            <a:spLocks noGrp="1"/>
          </p:cNvSpPr>
          <p:nvPr>
            <p:ph type="ftr" sz="quarter" idx="12"/>
          </p:nvPr>
        </p:nvSpPr>
        <p:spPr/>
        <p:txBody>
          <a:bodyPr/>
          <a:lstStyle/>
          <a:p>
            <a:endParaRPr kumimoji="1" lang="ja-JP" altLang="en-US"/>
          </a:p>
        </p:txBody>
      </p:sp>
      <p:sp>
        <p:nvSpPr>
          <p:cNvPr id="15" name="Title 14"/>
          <p:cNvSpPr>
            <a:spLocks noGrp="1"/>
          </p:cNvSpPr>
          <p:nvPr>
            <p:ph type="title"/>
          </p:nvPr>
        </p:nvSpPr>
        <p:spPr/>
        <p:txBody>
          <a:bodyPr/>
          <a:lstStyle/>
          <a:p>
            <a:r>
              <a:rPr lang="ja-JP" altLang="en-US" smtClean="0"/>
              <a:t>マスター タイトルの書式設定</a:t>
            </a:r>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67184D23-D788-47E4-8B13-12FF3750D016}" type="datetime1">
              <a:rPr kumimoji="1" lang="ja-JP" altLang="en-US" smtClean="0"/>
              <a:t>2016/9/25</a:t>
            </a:fld>
            <a:endParaRPr kumimoji="1" lang="ja-JP" altLang="en-US"/>
          </a:p>
        </p:txBody>
      </p:sp>
      <p:sp>
        <p:nvSpPr>
          <p:cNvPr id="12" name="Slide Number Placeholder 11"/>
          <p:cNvSpPr>
            <a:spLocks noGrp="1"/>
          </p:cNvSpPr>
          <p:nvPr>
            <p:ph type="sldNum" sz="quarter" idx="11"/>
          </p:nvPr>
        </p:nvSpPr>
        <p:spPr/>
        <p:txBody>
          <a:bodyPr/>
          <a:lstStyle/>
          <a:p>
            <a:fld id="{343F9D0E-2B4D-4E91-9200-D02353D1376A}" type="slidenum">
              <a:rPr kumimoji="1" lang="ja-JP" altLang="en-US" smtClean="0"/>
              <a:t>‹#›</a:t>
            </a:fld>
            <a:endParaRPr kumimoji="1" lang="ja-JP" altLang="en-US"/>
          </a:p>
        </p:txBody>
      </p:sp>
      <p:sp>
        <p:nvSpPr>
          <p:cNvPr id="13" name="Footer Placeholder 12"/>
          <p:cNvSpPr>
            <a:spLocks noGrp="1"/>
          </p:cNvSpPr>
          <p:nvPr>
            <p:ph type="ftr" sz="quarter" idx="12"/>
          </p:nvPr>
        </p:nvSpPr>
        <p:spPr/>
        <p:txBody>
          <a:bodyPr/>
          <a:lstStyle/>
          <a:p>
            <a:endParaRPr kumimoji="1" lang="ja-JP"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ja-JP" altLang="en-US" smtClean="0"/>
              <a:t>マスター タイトルの書式設定</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3" name="Date Placeholder 12"/>
          <p:cNvSpPr>
            <a:spLocks noGrp="1"/>
          </p:cNvSpPr>
          <p:nvPr>
            <p:ph type="dt" sz="half" idx="15"/>
          </p:nvPr>
        </p:nvSpPr>
        <p:spPr/>
        <p:txBody>
          <a:bodyPr/>
          <a:lstStyle/>
          <a:p>
            <a:fld id="{8FF0C396-71E4-4824-84CD-39C95EEB412B}" type="datetime1">
              <a:rPr kumimoji="1" lang="ja-JP" altLang="en-US" smtClean="0"/>
              <a:t>2016/9/25</a:t>
            </a:fld>
            <a:endParaRPr kumimoji="1" lang="ja-JP" altLang="en-US"/>
          </a:p>
        </p:txBody>
      </p:sp>
      <p:sp>
        <p:nvSpPr>
          <p:cNvPr id="18" name="Slide Number Placeholder 17"/>
          <p:cNvSpPr>
            <a:spLocks noGrp="1"/>
          </p:cNvSpPr>
          <p:nvPr>
            <p:ph type="sldNum" sz="quarter" idx="16"/>
          </p:nvPr>
        </p:nvSpPr>
        <p:spPr/>
        <p:txBody>
          <a:bodyPr/>
          <a:lstStyle/>
          <a:p>
            <a:fld id="{343F9D0E-2B4D-4E91-9200-D02353D1376A}" type="slidenum">
              <a:rPr kumimoji="1" lang="ja-JP" altLang="en-US" smtClean="0"/>
              <a:t>‹#›</a:t>
            </a:fld>
            <a:endParaRPr kumimoji="1" lang="ja-JP" altLang="en-US"/>
          </a:p>
        </p:txBody>
      </p:sp>
      <p:sp>
        <p:nvSpPr>
          <p:cNvPr id="20" name="Footer Placeholder 19"/>
          <p:cNvSpPr>
            <a:spLocks noGrp="1"/>
          </p:cNvSpPr>
          <p:nvPr>
            <p:ph type="ftr" sz="quarter" idx="17"/>
          </p:nvPr>
        </p:nvSpPr>
        <p:spPr/>
        <p:txBody>
          <a:bodyPr/>
          <a:lstStyle/>
          <a:p>
            <a:endParaRPr kumimoji="1" lang="ja-JP"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ja-JP" altLang="en-US" smtClean="0"/>
              <a:t>マスター テキストの書式設定</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ja-JP" altLang="en-US" smtClean="0"/>
              <a:t>マスター タイトルの書式設定</a:t>
            </a:r>
            <a:endParaRPr lang="en-US" dirty="0"/>
          </a:p>
        </p:txBody>
      </p:sp>
      <p:sp>
        <p:nvSpPr>
          <p:cNvPr id="13" name="Date Placeholder 12"/>
          <p:cNvSpPr>
            <a:spLocks noGrp="1"/>
          </p:cNvSpPr>
          <p:nvPr>
            <p:ph type="dt" sz="half" idx="14"/>
          </p:nvPr>
        </p:nvSpPr>
        <p:spPr/>
        <p:txBody>
          <a:bodyPr/>
          <a:lstStyle/>
          <a:p>
            <a:fld id="{D1EEEF71-A9A1-40C9-AB14-296E08ABEDD4}" type="datetime1">
              <a:rPr kumimoji="1" lang="ja-JP" altLang="en-US" smtClean="0"/>
              <a:t>2016/9/25</a:t>
            </a:fld>
            <a:endParaRPr kumimoji="1" lang="ja-JP" altLang="en-US"/>
          </a:p>
        </p:txBody>
      </p:sp>
      <p:sp>
        <p:nvSpPr>
          <p:cNvPr id="20" name="Slide Number Placeholder 19"/>
          <p:cNvSpPr>
            <a:spLocks noGrp="1"/>
          </p:cNvSpPr>
          <p:nvPr>
            <p:ph type="sldNum" sz="quarter" idx="15"/>
          </p:nvPr>
        </p:nvSpPr>
        <p:spPr/>
        <p:txBody>
          <a:bodyPr/>
          <a:lstStyle/>
          <a:p>
            <a:fld id="{343F9D0E-2B4D-4E91-9200-D02353D1376A}" type="slidenum">
              <a:rPr kumimoji="1" lang="ja-JP" altLang="en-US" smtClean="0"/>
              <a:t>‹#›</a:t>
            </a:fld>
            <a:endParaRPr kumimoji="1" lang="ja-JP" altLang="en-US"/>
          </a:p>
        </p:txBody>
      </p:sp>
      <p:sp>
        <p:nvSpPr>
          <p:cNvPr id="21" name="Footer Placeholder 20"/>
          <p:cNvSpPr>
            <a:spLocks noGrp="1"/>
          </p:cNvSpPr>
          <p:nvPr>
            <p:ph type="ftr" sz="quarter" idx="16"/>
          </p:nvPr>
        </p:nvSpPr>
        <p:spPr/>
        <p:txBody>
          <a:bodyPr/>
          <a:lstStyle/>
          <a:p>
            <a:endParaRPr kumimoji="1" lang="ja-JP"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B89E8100-7269-41CF-BC79-8DC60AF33AAB}" type="datetime1">
              <a:rPr kumimoji="1" lang="ja-JP" altLang="en-US" smtClean="0"/>
              <a:t>2016/9/25</a:t>
            </a:fld>
            <a:endParaRPr kumimoji="1" lang="ja-JP" alt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kumimoji="1" lang="ja-JP" alt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343F9D0E-2B4D-4E91-9200-D02353D1376A}"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hdr="0" ftr="0" dt="0"/>
  <p:txStyles>
    <p:titleStyle>
      <a:lvl1pPr algn="l" defTabSz="914400" rtl="0" eaLnBrk="1" latinLnBrk="0" hangingPunct="1">
        <a:spcBef>
          <a:spcPts val="400"/>
        </a:spcBef>
        <a:buNone/>
        <a:defRPr kumimoji="1"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kumimoji="1"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kumimoji="1"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kumimoji="1"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kumimoji="1"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kumimoji="1"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kumimoji="1"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kumimoji="1"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kumimoji="1"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187624" y="2780928"/>
            <a:ext cx="6912768" cy="3816424"/>
          </a:xfrm>
        </p:spPr>
        <p:txBody>
          <a:bodyPr>
            <a:noAutofit/>
          </a:bodyPr>
          <a:lstStyle/>
          <a:p>
            <a:r>
              <a:rPr kumimoji="1" lang="en-US" altLang="ja-JP" sz="3200" i="0" dirty="0" smtClean="0"/>
              <a:t>M</a:t>
            </a:r>
            <a:r>
              <a:rPr kumimoji="1" lang="ja-JP" altLang="en-US" sz="3200" i="0" dirty="0" smtClean="0"/>
              <a:t>班</a:t>
            </a:r>
            <a:endParaRPr kumimoji="1" lang="en-US" altLang="ja-JP" sz="3200" i="0" dirty="0" smtClean="0"/>
          </a:p>
          <a:p>
            <a:r>
              <a:rPr kumimoji="1" lang="ja-JP" altLang="en-US" sz="3200" i="0" dirty="0" smtClean="0"/>
              <a:t>芝浦工業大学</a:t>
            </a:r>
            <a:r>
              <a:rPr kumimoji="1" lang="en-US" altLang="ja-JP" sz="3200" i="0" dirty="0" smtClean="0"/>
              <a:t>A</a:t>
            </a:r>
          </a:p>
          <a:p>
            <a:endParaRPr lang="en-US" altLang="ja-JP" sz="3200" i="0" dirty="0"/>
          </a:p>
          <a:p>
            <a:r>
              <a:rPr lang="zh-TW" altLang="en-US" sz="3200" dirty="0"/>
              <a:t>小林渉</a:t>
            </a:r>
            <a:r>
              <a:rPr lang="ja-JP" altLang="en-US" sz="3200" dirty="0"/>
              <a:t>　　</a:t>
            </a:r>
            <a:r>
              <a:rPr lang="zh-TW" altLang="en-US" sz="3200" dirty="0"/>
              <a:t>菅野昇平</a:t>
            </a:r>
          </a:p>
          <a:p>
            <a:r>
              <a:rPr lang="zh-TW" altLang="en-US" sz="3200" dirty="0"/>
              <a:t>鷲津宏明　山本真也</a:t>
            </a:r>
          </a:p>
          <a:p>
            <a:r>
              <a:rPr lang="zh-TW" altLang="en-US" sz="3200" dirty="0"/>
              <a:t>渡会裕也</a:t>
            </a:r>
          </a:p>
          <a:p>
            <a:endParaRPr kumimoji="1" lang="ja-JP" altLang="en-US" sz="3200" i="0" dirty="0"/>
          </a:p>
        </p:txBody>
      </p:sp>
      <p:sp>
        <p:nvSpPr>
          <p:cNvPr id="2" name="タイトル 1"/>
          <p:cNvSpPr>
            <a:spLocks noGrp="1"/>
          </p:cNvSpPr>
          <p:nvPr>
            <p:ph type="title"/>
          </p:nvPr>
        </p:nvSpPr>
        <p:spPr>
          <a:xfrm>
            <a:off x="395536" y="764705"/>
            <a:ext cx="8352928" cy="1512167"/>
          </a:xfrm>
        </p:spPr>
        <p:txBody>
          <a:bodyPr>
            <a:normAutofit/>
          </a:bodyPr>
          <a:lstStyle/>
          <a:p>
            <a:pPr algn="ctr"/>
            <a:r>
              <a:rPr kumimoji="1" lang="ja-JP" altLang="en-US" sz="4400" dirty="0" smtClean="0">
                <a:solidFill>
                  <a:sysClr val="windowText" lastClr="000000"/>
                </a:solidFill>
              </a:rPr>
              <a:t>私事トリップに着目した</a:t>
            </a:r>
            <a:r>
              <a:rPr kumimoji="1" lang="en-US" altLang="ja-JP" sz="4400" dirty="0" smtClean="0">
                <a:solidFill>
                  <a:sysClr val="windowText" lastClr="000000"/>
                </a:solidFill>
              </a:rPr>
              <a:t/>
            </a:r>
            <a:br>
              <a:rPr kumimoji="1" lang="en-US" altLang="ja-JP" sz="4400" dirty="0" smtClean="0">
                <a:solidFill>
                  <a:sysClr val="windowText" lastClr="000000"/>
                </a:solidFill>
              </a:rPr>
            </a:br>
            <a:r>
              <a:rPr kumimoji="1" lang="ja-JP" altLang="en-US" sz="4400" dirty="0" smtClean="0">
                <a:solidFill>
                  <a:sysClr val="windowText" lastClr="000000"/>
                </a:solidFill>
              </a:rPr>
              <a:t>目的地交通手段選択モデル</a:t>
            </a:r>
            <a:endParaRPr kumimoji="1" lang="ja-JP" altLang="en-US" sz="4400" dirty="0">
              <a:solidFill>
                <a:sysClr val="windowText" lastClr="000000"/>
              </a:solidFill>
            </a:endParaRPr>
          </a:p>
        </p:txBody>
      </p:sp>
      <p:sp>
        <p:nvSpPr>
          <p:cNvPr id="5" name="テキスト ボックス 4"/>
          <p:cNvSpPr txBox="1"/>
          <p:nvPr/>
        </p:nvSpPr>
        <p:spPr>
          <a:xfrm>
            <a:off x="2952569" y="-1"/>
            <a:ext cx="6205545" cy="369332"/>
          </a:xfrm>
          <a:prstGeom prst="rect">
            <a:avLst/>
          </a:prstGeom>
          <a:noFill/>
        </p:spPr>
        <p:txBody>
          <a:bodyPr wrap="none" rtlCol="0">
            <a:spAutoFit/>
          </a:bodyPr>
          <a:lstStyle/>
          <a:p>
            <a:pPr algn="r"/>
            <a:r>
              <a:rPr kumimoji="1" lang="en-US" altLang="ja-JP" dirty="0" smtClean="0"/>
              <a:t>2016/09/25</a:t>
            </a:r>
            <a:r>
              <a:rPr kumimoji="1" lang="ja-JP" altLang="en-US" dirty="0" smtClean="0"/>
              <a:t>　第</a:t>
            </a:r>
            <a:r>
              <a:rPr kumimoji="1" lang="en-US" altLang="ja-JP" dirty="0" smtClean="0"/>
              <a:t>1</a:t>
            </a:r>
            <a:r>
              <a:rPr lang="en-US" altLang="ja-JP" dirty="0" smtClean="0"/>
              <a:t>5</a:t>
            </a:r>
            <a:r>
              <a:rPr kumimoji="1" lang="ja-JP" altLang="en-US" dirty="0" smtClean="0"/>
              <a:t>回行動モデル夏の学校＠東京大学</a:t>
            </a:r>
            <a:r>
              <a:rPr lang="ja-JP" altLang="en-US" dirty="0"/>
              <a:t>　</a:t>
            </a:r>
            <a:r>
              <a:rPr lang="ja-JP" altLang="en-US" dirty="0" smtClean="0"/>
              <a:t>　</a:t>
            </a:r>
            <a:endParaRPr kumimoji="1" lang="en-US" altLang="ja-JP" dirty="0" smtClean="0"/>
          </a:p>
        </p:txBody>
      </p:sp>
    </p:spTree>
    <p:extLst>
      <p:ext uri="{BB962C8B-B14F-4D97-AF65-F5344CB8AC3E}">
        <p14:creationId xmlns:p14="http://schemas.microsoft.com/office/powerpoint/2010/main" val="3337825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quarter" idx="13"/>
          </p:nvPr>
        </p:nvSpPr>
        <p:spPr/>
        <p:txBody>
          <a:bodyPr/>
          <a:lstStyle/>
          <a:p>
            <a:pPr marL="0" indent="0">
              <a:buNone/>
            </a:pPr>
            <a:r>
              <a:rPr kumimoji="1" lang="ja-JP" altLang="en-US" dirty="0" smtClean="0"/>
              <a:t>集約型都市構造実現の必要性</a:t>
            </a:r>
            <a:endParaRPr kumimoji="1" lang="en-US" altLang="ja-JP" dirty="0" smtClean="0"/>
          </a:p>
          <a:p>
            <a:r>
              <a:rPr kumimoji="1" lang="ja-JP" altLang="en-US" dirty="0" smtClean="0"/>
              <a:t>公共交通</a:t>
            </a:r>
            <a:r>
              <a:rPr lang="ja-JP" altLang="en-US" dirty="0"/>
              <a:t>機関</a:t>
            </a:r>
            <a:r>
              <a:rPr kumimoji="1" lang="ja-JP" altLang="en-US" dirty="0" smtClean="0"/>
              <a:t>を中心とした交通結節点を核とする都市構造</a:t>
            </a:r>
            <a:r>
              <a:rPr kumimoji="1" lang="en-US" altLang="ja-JP" dirty="0" smtClean="0"/>
              <a:t/>
            </a:r>
            <a:br>
              <a:rPr kumimoji="1" lang="en-US" altLang="ja-JP" dirty="0" smtClean="0"/>
            </a:br>
            <a:r>
              <a:rPr kumimoji="1" lang="ja-JP" altLang="en-US" dirty="0" smtClean="0"/>
              <a:t>⇒自動車から公共交通へ転換させたい</a:t>
            </a:r>
            <a:endParaRPr kumimoji="1" lang="en-US" altLang="ja-JP" dirty="0" smtClean="0"/>
          </a:p>
          <a:p>
            <a:endParaRPr kumimoji="1" lang="ja-JP" altLang="en-US" dirty="0"/>
          </a:p>
        </p:txBody>
      </p:sp>
      <p:sp>
        <p:nvSpPr>
          <p:cNvPr id="3" name="タイトル 2"/>
          <p:cNvSpPr>
            <a:spLocks noGrp="1"/>
          </p:cNvSpPr>
          <p:nvPr>
            <p:ph type="title"/>
          </p:nvPr>
        </p:nvSpPr>
        <p:spPr/>
        <p:txBody>
          <a:bodyPr/>
          <a:lstStyle/>
          <a:p>
            <a:r>
              <a:rPr kumimoji="1" lang="ja-JP" altLang="en-US" dirty="0" smtClean="0"/>
              <a:t>分析の背景・目的</a:t>
            </a:r>
            <a:endParaRPr kumimoji="1" lang="ja-JP" altLang="en-US" dirty="0"/>
          </a:p>
        </p:txBody>
      </p:sp>
      <p:sp>
        <p:nvSpPr>
          <p:cNvPr id="4" name="スライド番号プレースホルダー 3"/>
          <p:cNvSpPr>
            <a:spLocks noGrp="1"/>
          </p:cNvSpPr>
          <p:nvPr>
            <p:ph type="sldNum" sz="quarter" idx="15"/>
          </p:nvPr>
        </p:nvSpPr>
        <p:spPr/>
        <p:txBody>
          <a:bodyPr/>
          <a:lstStyle/>
          <a:p>
            <a:fld id="{343F9D0E-2B4D-4E91-9200-D02353D1376A}" type="slidenum">
              <a:rPr kumimoji="1" lang="ja-JP" altLang="en-US" smtClean="0"/>
              <a:t>2</a:t>
            </a:fld>
            <a:endParaRPr kumimoji="1" lang="ja-JP" altLang="en-US"/>
          </a:p>
        </p:txBody>
      </p:sp>
      <p:sp>
        <p:nvSpPr>
          <p:cNvPr id="5" name="角丸四角形 4"/>
          <p:cNvSpPr/>
          <p:nvPr/>
        </p:nvSpPr>
        <p:spPr>
          <a:xfrm>
            <a:off x="170796" y="2996952"/>
            <a:ext cx="8802408" cy="93911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3200" dirty="0"/>
              <a:t>公共交通機関のサービス向上が必要不可欠！</a:t>
            </a:r>
            <a:endParaRPr kumimoji="1" lang="ja-JP" altLang="en-US" sz="3200" dirty="0"/>
          </a:p>
        </p:txBody>
      </p:sp>
      <p:sp>
        <p:nvSpPr>
          <p:cNvPr id="6" name="二等辺三角形 5"/>
          <p:cNvSpPr/>
          <p:nvPr/>
        </p:nvSpPr>
        <p:spPr>
          <a:xfrm rot="10800000">
            <a:off x="2892553" y="2636912"/>
            <a:ext cx="3358894" cy="210483"/>
          </a:xfrm>
          <a:prstGeom prst="triangle">
            <a:avLst/>
          </a:prstGeom>
          <a:solidFill>
            <a:schemeClr val="bg1">
              <a:lumMod val="85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二等辺三角形 6"/>
          <p:cNvSpPr/>
          <p:nvPr/>
        </p:nvSpPr>
        <p:spPr>
          <a:xfrm rot="10800000">
            <a:off x="2892553" y="4221087"/>
            <a:ext cx="3358894" cy="800743"/>
          </a:xfrm>
          <a:prstGeom prst="triangle">
            <a:avLst/>
          </a:prstGeom>
          <a:solidFill>
            <a:schemeClr val="bg1">
              <a:lumMod val="85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0" y="5260689"/>
            <a:ext cx="9144000" cy="93911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3200" dirty="0"/>
              <a:t>私事トリップ</a:t>
            </a:r>
            <a:r>
              <a:rPr lang="ja-JP" altLang="en-US" sz="3200" dirty="0" smtClean="0"/>
              <a:t>に着目した</a:t>
            </a:r>
            <a:r>
              <a:rPr kumimoji="1" lang="ja-JP" altLang="en-US" sz="3200" dirty="0" smtClean="0"/>
              <a:t>組み込んだモデル構築</a:t>
            </a:r>
            <a:endParaRPr kumimoji="1" lang="ja-JP" altLang="en-US" sz="3200" dirty="0"/>
          </a:p>
        </p:txBody>
      </p:sp>
      <p:sp>
        <p:nvSpPr>
          <p:cNvPr id="9" name="テキスト ボックス 8"/>
          <p:cNvSpPr txBox="1"/>
          <p:nvPr/>
        </p:nvSpPr>
        <p:spPr>
          <a:xfrm>
            <a:off x="991532" y="4329071"/>
            <a:ext cx="7160935" cy="584775"/>
          </a:xfrm>
          <a:prstGeom prst="rect">
            <a:avLst/>
          </a:prstGeom>
          <a:noFill/>
        </p:spPr>
        <p:txBody>
          <a:bodyPr wrap="none" rtlCol="0">
            <a:spAutoFit/>
          </a:bodyPr>
          <a:lstStyle/>
          <a:p>
            <a:r>
              <a:rPr kumimoji="1" lang="ja-JP" altLang="en-US" sz="3200" dirty="0" smtClean="0"/>
              <a:t>非日常の行動の自動車利用割合が高め</a:t>
            </a:r>
            <a:endParaRPr kumimoji="1" lang="ja-JP" altLang="en-US" sz="3200" dirty="0"/>
          </a:p>
        </p:txBody>
      </p:sp>
    </p:spTree>
    <p:extLst>
      <p:ext uri="{BB962C8B-B14F-4D97-AF65-F5344CB8AC3E}">
        <p14:creationId xmlns:p14="http://schemas.microsoft.com/office/powerpoint/2010/main" val="509837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基礎分析</a:t>
            </a:r>
            <a:endParaRPr kumimoji="1" lang="ja-JP" altLang="en-US" dirty="0"/>
          </a:p>
        </p:txBody>
      </p:sp>
      <p:sp>
        <p:nvSpPr>
          <p:cNvPr id="4" name="スライド番号プレースホルダー 3"/>
          <p:cNvSpPr>
            <a:spLocks noGrp="1"/>
          </p:cNvSpPr>
          <p:nvPr>
            <p:ph type="sldNum" sz="quarter" idx="15"/>
          </p:nvPr>
        </p:nvSpPr>
        <p:spPr/>
        <p:txBody>
          <a:bodyPr/>
          <a:lstStyle/>
          <a:p>
            <a:fld id="{343F9D0E-2B4D-4E91-9200-D02353D1376A}" type="slidenum">
              <a:rPr kumimoji="1" lang="ja-JP" altLang="en-US" smtClean="0"/>
              <a:t>3</a:t>
            </a:fld>
            <a:endParaRPr kumimoji="1" lang="ja-JP" altLang="en-US"/>
          </a:p>
        </p:txBody>
      </p:sp>
      <p:pic>
        <p:nvPicPr>
          <p:cNvPr id="6" name="図 5"/>
          <p:cNvPicPr>
            <a:picLocks noChangeAspect="1"/>
          </p:cNvPicPr>
          <p:nvPr/>
        </p:nvPicPr>
        <p:blipFill rotWithShape="1">
          <a:blip r:embed="rId2" cstate="print">
            <a:extLst>
              <a:ext uri="{28A0092B-C50C-407E-A947-70E740481C1C}">
                <a14:useLocalDpi xmlns:a14="http://schemas.microsoft.com/office/drawing/2010/main" val="0"/>
              </a:ext>
            </a:extLst>
          </a:blip>
          <a:srcRect l="4308" t="11904" r="5183" b="6010"/>
          <a:stretch/>
        </p:blipFill>
        <p:spPr>
          <a:xfrm>
            <a:off x="3831636" y="142955"/>
            <a:ext cx="5204860" cy="6670421"/>
          </a:xfrm>
          <a:prstGeom prst="rect">
            <a:avLst/>
          </a:prstGeom>
        </p:spPr>
      </p:pic>
      <p:sp>
        <p:nvSpPr>
          <p:cNvPr id="7" name="コンテンツ プレースホルダー 6"/>
          <p:cNvSpPr>
            <a:spLocks noGrp="1"/>
          </p:cNvSpPr>
          <p:nvPr>
            <p:ph sz="quarter" idx="13"/>
          </p:nvPr>
        </p:nvSpPr>
        <p:spPr>
          <a:xfrm>
            <a:off x="107504" y="836712"/>
            <a:ext cx="3724132" cy="5544616"/>
          </a:xfrm>
        </p:spPr>
        <p:txBody>
          <a:bodyPr/>
          <a:lstStyle/>
          <a:p>
            <a:pPr marL="0" indent="0">
              <a:buNone/>
            </a:pPr>
            <a:r>
              <a:rPr lang="ja-JP" altLang="en-US" dirty="0"/>
              <a:t>私事トリップ</a:t>
            </a:r>
            <a:r>
              <a:rPr lang="ja-JP" altLang="en-US" dirty="0" smtClean="0"/>
              <a:t>の発着地をプロット</a:t>
            </a:r>
            <a:endParaRPr lang="en-US" altLang="ja-JP" dirty="0" smtClean="0"/>
          </a:p>
          <a:p>
            <a:pPr marL="0" indent="0">
              <a:buNone/>
            </a:pPr>
            <a:endParaRPr kumimoji="1" lang="en-US" altLang="ja-JP" dirty="0"/>
          </a:p>
          <a:p>
            <a:pPr marL="0" indent="0">
              <a:buNone/>
            </a:pPr>
            <a:r>
              <a:rPr lang="ja-JP" altLang="en-US" dirty="0" smtClean="0"/>
              <a:t>横浜中心部やサンプル居住地に多く分布</a:t>
            </a:r>
            <a:endParaRPr lang="en-US" altLang="ja-JP" dirty="0" smtClean="0"/>
          </a:p>
          <a:p>
            <a:pPr marL="0" indent="0">
              <a:buNone/>
            </a:pPr>
            <a:endParaRPr lang="en-US" altLang="ja-JP" dirty="0"/>
          </a:p>
          <a:p>
            <a:pPr marL="0" indent="0">
              <a:buNone/>
            </a:pPr>
            <a:r>
              <a:rPr lang="ja-JP" altLang="en-US" dirty="0"/>
              <a:t>私事トリップの目的地</a:t>
            </a:r>
            <a:r>
              <a:rPr lang="ja-JP" altLang="en-US" dirty="0" smtClean="0"/>
              <a:t>は中心部</a:t>
            </a:r>
            <a:r>
              <a:rPr lang="en-US" altLang="ja-JP" dirty="0" smtClean="0"/>
              <a:t>or</a:t>
            </a:r>
            <a:r>
              <a:rPr lang="ja-JP" altLang="en-US" dirty="0" smtClean="0"/>
              <a:t>自宅近く？</a:t>
            </a:r>
            <a:endParaRPr lang="en-US" altLang="ja-JP" dirty="0" smtClean="0"/>
          </a:p>
        </p:txBody>
      </p:sp>
      <p:graphicFrame>
        <p:nvGraphicFramePr>
          <p:cNvPr id="5" name="表 4"/>
          <p:cNvGraphicFramePr>
            <a:graphicFrameLocks noGrp="1"/>
          </p:cNvGraphicFramePr>
          <p:nvPr>
            <p:extLst>
              <p:ext uri="{D42A27DB-BD31-4B8C-83A1-F6EECF244321}">
                <p14:modId xmlns:p14="http://schemas.microsoft.com/office/powerpoint/2010/main" val="2073157341"/>
              </p:ext>
            </p:extLst>
          </p:nvPr>
        </p:nvGraphicFramePr>
        <p:xfrm>
          <a:off x="107504" y="4773880"/>
          <a:ext cx="4273149" cy="1976616"/>
        </p:xfrm>
        <a:graphic>
          <a:graphicData uri="http://schemas.openxmlformats.org/drawingml/2006/table">
            <a:tbl>
              <a:tblPr bandRow="1">
                <a:tableStyleId>{10A1B5D5-9B99-4C35-A422-299274C87663}</a:tableStyleId>
              </a:tblPr>
              <a:tblGrid>
                <a:gridCol w="1424383"/>
                <a:gridCol w="1424383"/>
                <a:gridCol w="1424383"/>
              </a:tblGrid>
              <a:tr h="658872">
                <a:tc>
                  <a:txBody>
                    <a:bodyPr/>
                    <a:lstStyle/>
                    <a:p>
                      <a:pPr algn="ctr"/>
                      <a:endParaRPr kumimoji="1" lang="ja-JP" altLang="en-US" sz="2800" b="0" dirty="0"/>
                    </a:p>
                  </a:txBody>
                  <a:tcPr anchor="ctr">
                    <a:lnTlToBr w="12700" cap="flat" cmpd="sng" algn="ctr">
                      <a:solidFill>
                        <a:schemeClr val="tx1"/>
                      </a:solidFill>
                      <a:prstDash val="solid"/>
                      <a:round/>
                      <a:headEnd type="none" w="med" len="med"/>
                      <a:tailEnd type="none" w="med" len="med"/>
                    </a:lnTlToBr>
                  </a:tcPr>
                </a:tc>
                <a:tc>
                  <a:txBody>
                    <a:bodyPr/>
                    <a:lstStyle/>
                    <a:p>
                      <a:pPr algn="ctr"/>
                      <a:r>
                        <a:rPr kumimoji="1" lang="ja-JP" altLang="en-US" sz="2800" b="0" dirty="0" smtClean="0"/>
                        <a:t>中心部</a:t>
                      </a:r>
                      <a:endParaRPr kumimoji="1" lang="ja-JP" altLang="en-US" sz="2800" b="0" dirty="0"/>
                    </a:p>
                  </a:txBody>
                  <a:tcPr anchor="ctr"/>
                </a:tc>
                <a:tc>
                  <a:txBody>
                    <a:bodyPr/>
                    <a:lstStyle/>
                    <a:p>
                      <a:pPr algn="ctr"/>
                      <a:r>
                        <a:rPr kumimoji="1" lang="ja-JP" altLang="en-US" sz="2800" b="0" dirty="0" smtClean="0"/>
                        <a:t>郊外部</a:t>
                      </a:r>
                      <a:endParaRPr kumimoji="1" lang="ja-JP" altLang="en-US" sz="2800" b="0" dirty="0"/>
                    </a:p>
                  </a:txBody>
                  <a:tcPr anchor="ctr"/>
                </a:tc>
              </a:tr>
              <a:tr h="658872">
                <a:tc>
                  <a:txBody>
                    <a:bodyPr/>
                    <a:lstStyle/>
                    <a:p>
                      <a:pPr algn="ctr"/>
                      <a:r>
                        <a:rPr kumimoji="1" lang="ja-JP" altLang="en-US" sz="2800" b="0" dirty="0" smtClean="0"/>
                        <a:t>中心部</a:t>
                      </a:r>
                      <a:endParaRPr kumimoji="1" lang="ja-JP" altLang="en-US" sz="2800" b="0" dirty="0"/>
                    </a:p>
                  </a:txBody>
                  <a:tcPr anchor="ctr"/>
                </a:tc>
                <a:tc>
                  <a:txBody>
                    <a:bodyPr/>
                    <a:lstStyle/>
                    <a:p>
                      <a:pPr algn="ctr"/>
                      <a:r>
                        <a:rPr kumimoji="1" lang="en-US" altLang="ja-JP" sz="2800" b="0" dirty="0" smtClean="0"/>
                        <a:t>125</a:t>
                      </a:r>
                      <a:endParaRPr kumimoji="1" lang="ja-JP" altLang="en-US" sz="2800" b="0" dirty="0"/>
                    </a:p>
                  </a:txBody>
                  <a:tcPr anchor="ctr"/>
                </a:tc>
                <a:tc>
                  <a:txBody>
                    <a:bodyPr/>
                    <a:lstStyle/>
                    <a:p>
                      <a:pPr algn="ctr"/>
                      <a:r>
                        <a:rPr kumimoji="1" lang="en-US" altLang="ja-JP" sz="2800" b="0" dirty="0" smtClean="0"/>
                        <a:t>48</a:t>
                      </a:r>
                      <a:endParaRPr kumimoji="1" lang="ja-JP" altLang="en-US" sz="2800" b="0" dirty="0"/>
                    </a:p>
                  </a:txBody>
                  <a:tcPr anchor="ctr"/>
                </a:tc>
              </a:tr>
              <a:tr h="658872">
                <a:tc>
                  <a:txBody>
                    <a:bodyPr/>
                    <a:lstStyle/>
                    <a:p>
                      <a:pPr algn="ctr"/>
                      <a:r>
                        <a:rPr kumimoji="1" lang="ja-JP" altLang="en-US" sz="2800" b="0" dirty="0" smtClean="0"/>
                        <a:t>郊外部</a:t>
                      </a:r>
                      <a:endParaRPr kumimoji="1" lang="ja-JP" altLang="en-US" sz="2800" b="0" dirty="0"/>
                    </a:p>
                  </a:txBody>
                  <a:tcPr anchor="ctr"/>
                </a:tc>
                <a:tc>
                  <a:txBody>
                    <a:bodyPr/>
                    <a:lstStyle/>
                    <a:p>
                      <a:pPr algn="ctr"/>
                      <a:r>
                        <a:rPr kumimoji="1" lang="en-US" altLang="ja-JP" sz="2800" b="0" dirty="0" smtClean="0"/>
                        <a:t>32</a:t>
                      </a:r>
                      <a:endParaRPr kumimoji="1" lang="ja-JP" altLang="en-US" sz="2800" b="0" dirty="0"/>
                    </a:p>
                  </a:txBody>
                  <a:tcPr anchor="ctr"/>
                </a:tc>
                <a:tc>
                  <a:txBody>
                    <a:bodyPr/>
                    <a:lstStyle/>
                    <a:p>
                      <a:pPr algn="ctr"/>
                      <a:r>
                        <a:rPr kumimoji="1" lang="en-US" altLang="ja-JP" sz="2800" b="0" dirty="0" smtClean="0"/>
                        <a:t>104</a:t>
                      </a:r>
                      <a:endParaRPr kumimoji="1" lang="ja-JP" altLang="en-US" sz="2800" b="0" dirty="0"/>
                    </a:p>
                  </a:txBody>
                  <a:tcPr anchor="ctr"/>
                </a:tc>
              </a:tr>
            </a:tbl>
          </a:graphicData>
        </a:graphic>
      </p:graphicFrame>
      <p:sp>
        <p:nvSpPr>
          <p:cNvPr id="9" name="テキスト ボックス 8"/>
          <p:cNvSpPr txBox="1"/>
          <p:nvPr/>
        </p:nvSpPr>
        <p:spPr>
          <a:xfrm>
            <a:off x="107504" y="5085184"/>
            <a:ext cx="360996" cy="369332"/>
          </a:xfrm>
          <a:prstGeom prst="rect">
            <a:avLst/>
          </a:prstGeom>
          <a:noFill/>
        </p:spPr>
        <p:txBody>
          <a:bodyPr wrap="none" rtlCol="0">
            <a:spAutoFit/>
          </a:bodyPr>
          <a:lstStyle/>
          <a:p>
            <a:r>
              <a:rPr kumimoji="1" lang="en-US" altLang="ja-JP" dirty="0" smtClean="0"/>
              <a:t>O</a:t>
            </a:r>
            <a:endParaRPr kumimoji="1" lang="ja-JP" altLang="en-US" dirty="0"/>
          </a:p>
        </p:txBody>
      </p:sp>
      <p:sp>
        <p:nvSpPr>
          <p:cNvPr id="10" name="テキスト ボックス 9"/>
          <p:cNvSpPr txBox="1"/>
          <p:nvPr/>
        </p:nvSpPr>
        <p:spPr>
          <a:xfrm>
            <a:off x="1186668" y="4787860"/>
            <a:ext cx="357790" cy="369332"/>
          </a:xfrm>
          <a:prstGeom prst="rect">
            <a:avLst/>
          </a:prstGeom>
          <a:noFill/>
        </p:spPr>
        <p:txBody>
          <a:bodyPr wrap="none" rtlCol="0">
            <a:spAutoFit/>
          </a:bodyPr>
          <a:lstStyle/>
          <a:p>
            <a:r>
              <a:rPr lang="en-US" altLang="ja-JP" dirty="0"/>
              <a:t>D</a:t>
            </a:r>
            <a:endParaRPr kumimoji="1" lang="ja-JP" altLang="en-US" dirty="0"/>
          </a:p>
        </p:txBody>
      </p:sp>
      <p:sp>
        <p:nvSpPr>
          <p:cNvPr id="12" name="二等辺三角形 11"/>
          <p:cNvSpPr/>
          <p:nvPr/>
        </p:nvSpPr>
        <p:spPr>
          <a:xfrm rot="10800000">
            <a:off x="288002" y="1772816"/>
            <a:ext cx="3358894" cy="210483"/>
          </a:xfrm>
          <a:prstGeom prst="triangle">
            <a:avLst/>
          </a:prstGeom>
          <a:solidFill>
            <a:schemeClr val="bg1">
              <a:lumMod val="85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288002" y="3074500"/>
            <a:ext cx="3358894" cy="210483"/>
          </a:xfrm>
          <a:prstGeom prst="triangle">
            <a:avLst/>
          </a:prstGeom>
          <a:solidFill>
            <a:schemeClr val="bg1">
              <a:lumMod val="85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227778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モデル構造</a:t>
            </a:r>
            <a:r>
              <a:rPr kumimoji="1" lang="en-US" altLang="ja-JP" dirty="0" smtClean="0"/>
              <a:t>(NL</a:t>
            </a:r>
            <a:r>
              <a:rPr lang="ja-JP" altLang="en-US" dirty="0"/>
              <a:t> </a:t>
            </a:r>
            <a:r>
              <a:rPr lang="en-US" altLang="ja-JP" dirty="0" smtClean="0"/>
              <a:t>model</a:t>
            </a:r>
            <a:r>
              <a:rPr lang="ja-JP" altLang="en-US" dirty="0" smtClean="0"/>
              <a:t>とした</a:t>
            </a:r>
            <a:r>
              <a:rPr kumimoji="1" lang="en-US" altLang="ja-JP" dirty="0" smtClean="0"/>
              <a:t>)</a:t>
            </a:r>
            <a:endParaRPr kumimoji="1" lang="ja-JP" altLang="en-US" dirty="0"/>
          </a:p>
        </p:txBody>
      </p:sp>
      <p:sp>
        <p:nvSpPr>
          <p:cNvPr id="4" name="スライド番号プレースホルダー 3"/>
          <p:cNvSpPr>
            <a:spLocks noGrp="1"/>
          </p:cNvSpPr>
          <p:nvPr>
            <p:ph type="sldNum" sz="quarter" idx="15"/>
          </p:nvPr>
        </p:nvSpPr>
        <p:spPr/>
        <p:txBody>
          <a:bodyPr/>
          <a:lstStyle/>
          <a:p>
            <a:fld id="{343F9D0E-2B4D-4E91-9200-D02353D1376A}" type="slidenum">
              <a:rPr kumimoji="1" lang="ja-JP" altLang="en-US" smtClean="0"/>
              <a:t>4</a:t>
            </a:fld>
            <a:endParaRPr kumimoji="1" lang="ja-JP" altLang="en-US"/>
          </a:p>
        </p:txBody>
      </p:sp>
      <p:grpSp>
        <p:nvGrpSpPr>
          <p:cNvPr id="19" name="グループ化 18"/>
          <p:cNvGrpSpPr/>
          <p:nvPr/>
        </p:nvGrpSpPr>
        <p:grpSpPr>
          <a:xfrm>
            <a:off x="2318166" y="4467418"/>
            <a:ext cx="4507668" cy="648072"/>
            <a:chOff x="662100" y="2996952"/>
            <a:chExt cx="4507668" cy="914400"/>
          </a:xfrm>
        </p:grpSpPr>
        <p:cxnSp>
          <p:nvCxnSpPr>
            <p:cNvPr id="10" name="直線コネクタ 9"/>
            <p:cNvCxnSpPr/>
            <p:nvPr/>
          </p:nvCxnSpPr>
          <p:spPr>
            <a:xfrm>
              <a:off x="2915816" y="2996952"/>
              <a:ext cx="2253952" cy="914400"/>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flipV="1">
              <a:off x="2915816" y="2996952"/>
              <a:ext cx="2253952" cy="914400"/>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H="1">
              <a:off x="662100" y="2996952"/>
              <a:ext cx="2253716" cy="914400"/>
            </a:xfrm>
            <a:prstGeom prst="line">
              <a:avLst/>
            </a:prstGeom>
          </p:spPr>
          <p:style>
            <a:lnRef idx="1">
              <a:schemeClr val="dk1"/>
            </a:lnRef>
            <a:fillRef idx="0">
              <a:schemeClr val="dk1"/>
            </a:fillRef>
            <a:effectRef idx="0">
              <a:schemeClr val="dk1"/>
            </a:effectRef>
            <a:fontRef idx="minor">
              <a:schemeClr val="tx1"/>
            </a:fontRef>
          </p:style>
        </p:cxnSp>
      </p:grpSp>
      <p:sp>
        <p:nvSpPr>
          <p:cNvPr id="32" name="テキスト ボックス 31"/>
          <p:cNvSpPr txBox="1"/>
          <p:nvPr/>
        </p:nvSpPr>
        <p:spPr>
          <a:xfrm>
            <a:off x="820698" y="5157881"/>
            <a:ext cx="2954655" cy="461665"/>
          </a:xfrm>
          <a:prstGeom prst="rect">
            <a:avLst/>
          </a:prstGeom>
          <a:noFill/>
        </p:spPr>
        <p:txBody>
          <a:bodyPr wrap="none" rtlCol="0">
            <a:spAutoFit/>
          </a:bodyPr>
          <a:lstStyle/>
          <a:p>
            <a:pPr algn="ctr"/>
            <a:r>
              <a:rPr kumimoji="1" lang="ja-JP" altLang="en-US" sz="2400" dirty="0" smtClean="0"/>
              <a:t>自宅のある市区町村</a:t>
            </a:r>
            <a:endParaRPr kumimoji="1" lang="ja-JP" altLang="en-US" sz="2400" dirty="0"/>
          </a:p>
        </p:txBody>
      </p:sp>
      <p:sp>
        <p:nvSpPr>
          <p:cNvPr id="33" name="テキスト ボックス 32"/>
          <p:cNvSpPr txBox="1"/>
          <p:nvPr/>
        </p:nvSpPr>
        <p:spPr>
          <a:xfrm>
            <a:off x="5502395" y="5157881"/>
            <a:ext cx="2646879" cy="461665"/>
          </a:xfrm>
          <a:prstGeom prst="rect">
            <a:avLst/>
          </a:prstGeom>
          <a:noFill/>
        </p:spPr>
        <p:txBody>
          <a:bodyPr wrap="none" rtlCol="0">
            <a:spAutoFit/>
          </a:bodyPr>
          <a:lstStyle/>
          <a:p>
            <a:pPr algn="ctr"/>
            <a:r>
              <a:rPr kumimoji="1" lang="ja-JP" altLang="en-US" sz="2400" dirty="0" smtClean="0"/>
              <a:t>横浜市中区・西区</a:t>
            </a:r>
            <a:endParaRPr kumimoji="1" lang="ja-JP" altLang="en-US" sz="2400" dirty="0"/>
          </a:p>
        </p:txBody>
      </p:sp>
      <p:sp>
        <p:nvSpPr>
          <p:cNvPr id="34" name="テキスト ボックス 33"/>
          <p:cNvSpPr txBox="1"/>
          <p:nvPr/>
        </p:nvSpPr>
        <p:spPr>
          <a:xfrm>
            <a:off x="3402331" y="4073115"/>
            <a:ext cx="2339102" cy="461665"/>
          </a:xfrm>
          <a:prstGeom prst="rect">
            <a:avLst/>
          </a:prstGeom>
          <a:noFill/>
        </p:spPr>
        <p:txBody>
          <a:bodyPr wrap="none" rtlCol="0">
            <a:spAutoFit/>
          </a:bodyPr>
          <a:lstStyle/>
          <a:p>
            <a:pPr algn="ctr"/>
            <a:r>
              <a:rPr kumimoji="1" lang="ja-JP" altLang="en-US" sz="2400" dirty="0" smtClean="0"/>
              <a:t>目的地選択行動</a:t>
            </a:r>
            <a:endParaRPr kumimoji="1" lang="ja-JP" altLang="en-US" sz="2400" dirty="0"/>
          </a:p>
        </p:txBody>
      </p:sp>
      <p:grpSp>
        <p:nvGrpSpPr>
          <p:cNvPr id="79" name="グループ化 78"/>
          <p:cNvGrpSpPr/>
          <p:nvPr/>
        </p:nvGrpSpPr>
        <p:grpSpPr>
          <a:xfrm>
            <a:off x="600114" y="5664841"/>
            <a:ext cx="7956628" cy="660157"/>
            <a:chOff x="600114" y="4387885"/>
            <a:chExt cx="7956628" cy="1618776"/>
          </a:xfrm>
        </p:grpSpPr>
        <p:cxnSp>
          <p:nvCxnSpPr>
            <p:cNvPr id="38" name="直線コネクタ 37"/>
            <p:cNvCxnSpPr/>
            <p:nvPr/>
          </p:nvCxnSpPr>
          <p:spPr>
            <a:xfrm flipH="1">
              <a:off x="600114" y="4387885"/>
              <a:ext cx="1697911" cy="1618776"/>
            </a:xfrm>
            <a:prstGeom prst="line">
              <a:avLst/>
            </a:prstGeom>
          </p:spPr>
          <p:style>
            <a:lnRef idx="1">
              <a:schemeClr val="dk1"/>
            </a:lnRef>
            <a:fillRef idx="0">
              <a:schemeClr val="dk1"/>
            </a:fillRef>
            <a:effectRef idx="0">
              <a:schemeClr val="dk1"/>
            </a:effectRef>
            <a:fontRef idx="minor">
              <a:schemeClr val="tx1"/>
            </a:fontRef>
          </p:style>
        </p:cxnSp>
        <p:cxnSp>
          <p:nvCxnSpPr>
            <p:cNvPr id="39" name="直線コネクタ 38"/>
            <p:cNvCxnSpPr/>
            <p:nvPr/>
          </p:nvCxnSpPr>
          <p:spPr>
            <a:xfrm flipH="1">
              <a:off x="1464210" y="4387885"/>
              <a:ext cx="833815" cy="1618776"/>
            </a:xfrm>
            <a:prstGeom prst="line">
              <a:avLst/>
            </a:prstGeom>
          </p:spPr>
          <p:style>
            <a:lnRef idx="1">
              <a:schemeClr val="dk1"/>
            </a:lnRef>
            <a:fillRef idx="0">
              <a:schemeClr val="dk1"/>
            </a:fillRef>
            <a:effectRef idx="0">
              <a:schemeClr val="dk1"/>
            </a:effectRef>
            <a:fontRef idx="minor">
              <a:schemeClr val="tx1"/>
            </a:fontRef>
          </p:style>
        </p:cxnSp>
        <p:cxnSp>
          <p:nvCxnSpPr>
            <p:cNvPr id="42" name="直線コネクタ 41"/>
            <p:cNvCxnSpPr/>
            <p:nvPr/>
          </p:nvCxnSpPr>
          <p:spPr>
            <a:xfrm>
              <a:off x="2298025" y="4387885"/>
              <a:ext cx="0" cy="1618776"/>
            </a:xfrm>
            <a:prstGeom prst="line">
              <a:avLst/>
            </a:prstGeom>
          </p:spPr>
          <p:style>
            <a:lnRef idx="1">
              <a:schemeClr val="dk1"/>
            </a:lnRef>
            <a:fillRef idx="0">
              <a:schemeClr val="dk1"/>
            </a:fillRef>
            <a:effectRef idx="0">
              <a:schemeClr val="dk1"/>
            </a:effectRef>
            <a:fontRef idx="minor">
              <a:schemeClr val="tx1"/>
            </a:fontRef>
          </p:style>
        </p:cxnSp>
        <p:cxnSp>
          <p:nvCxnSpPr>
            <p:cNvPr id="45" name="直線コネクタ 44"/>
            <p:cNvCxnSpPr/>
            <p:nvPr/>
          </p:nvCxnSpPr>
          <p:spPr>
            <a:xfrm>
              <a:off x="2298025" y="4387885"/>
              <a:ext cx="833815" cy="1618776"/>
            </a:xfrm>
            <a:prstGeom prst="line">
              <a:avLst/>
            </a:prstGeom>
          </p:spPr>
          <p:style>
            <a:lnRef idx="1">
              <a:schemeClr val="dk1"/>
            </a:lnRef>
            <a:fillRef idx="0">
              <a:schemeClr val="dk1"/>
            </a:fillRef>
            <a:effectRef idx="0">
              <a:schemeClr val="dk1"/>
            </a:effectRef>
            <a:fontRef idx="minor">
              <a:schemeClr val="tx1"/>
            </a:fontRef>
          </p:style>
        </p:cxnSp>
        <p:cxnSp>
          <p:nvCxnSpPr>
            <p:cNvPr id="48" name="直線コネクタ 47"/>
            <p:cNvCxnSpPr/>
            <p:nvPr/>
          </p:nvCxnSpPr>
          <p:spPr>
            <a:xfrm>
              <a:off x="2298025" y="4387885"/>
              <a:ext cx="1697911" cy="1618776"/>
            </a:xfrm>
            <a:prstGeom prst="line">
              <a:avLst/>
            </a:prstGeom>
          </p:spPr>
          <p:style>
            <a:lnRef idx="1">
              <a:schemeClr val="dk1"/>
            </a:lnRef>
            <a:fillRef idx="0">
              <a:schemeClr val="dk1"/>
            </a:fillRef>
            <a:effectRef idx="0">
              <a:schemeClr val="dk1"/>
            </a:effectRef>
            <a:fontRef idx="minor">
              <a:schemeClr val="tx1"/>
            </a:fontRef>
          </p:style>
        </p:cxnSp>
        <p:cxnSp>
          <p:nvCxnSpPr>
            <p:cNvPr id="56" name="直線コネクタ 55"/>
            <p:cNvCxnSpPr/>
            <p:nvPr/>
          </p:nvCxnSpPr>
          <p:spPr>
            <a:xfrm flipH="1">
              <a:off x="5160920" y="4387885"/>
              <a:ext cx="1697911" cy="1618776"/>
            </a:xfrm>
            <a:prstGeom prst="line">
              <a:avLst/>
            </a:prstGeom>
          </p:spPr>
          <p:style>
            <a:lnRef idx="1">
              <a:schemeClr val="dk1"/>
            </a:lnRef>
            <a:fillRef idx="0">
              <a:schemeClr val="dk1"/>
            </a:fillRef>
            <a:effectRef idx="0">
              <a:schemeClr val="dk1"/>
            </a:effectRef>
            <a:fontRef idx="minor">
              <a:schemeClr val="tx1"/>
            </a:fontRef>
          </p:style>
        </p:cxnSp>
        <p:cxnSp>
          <p:nvCxnSpPr>
            <p:cNvPr id="57" name="直線コネクタ 56"/>
            <p:cNvCxnSpPr/>
            <p:nvPr/>
          </p:nvCxnSpPr>
          <p:spPr>
            <a:xfrm flipH="1">
              <a:off x="6025016" y="4387885"/>
              <a:ext cx="833815" cy="1618776"/>
            </a:xfrm>
            <a:prstGeom prst="line">
              <a:avLst/>
            </a:prstGeom>
          </p:spPr>
          <p:style>
            <a:lnRef idx="1">
              <a:schemeClr val="dk1"/>
            </a:lnRef>
            <a:fillRef idx="0">
              <a:schemeClr val="dk1"/>
            </a:fillRef>
            <a:effectRef idx="0">
              <a:schemeClr val="dk1"/>
            </a:effectRef>
            <a:fontRef idx="minor">
              <a:schemeClr val="tx1"/>
            </a:fontRef>
          </p:style>
        </p:cxnSp>
        <p:cxnSp>
          <p:nvCxnSpPr>
            <p:cNvPr id="58" name="直線コネクタ 57"/>
            <p:cNvCxnSpPr/>
            <p:nvPr/>
          </p:nvCxnSpPr>
          <p:spPr>
            <a:xfrm>
              <a:off x="6858831" y="4387885"/>
              <a:ext cx="0" cy="1618776"/>
            </a:xfrm>
            <a:prstGeom prst="line">
              <a:avLst/>
            </a:prstGeom>
          </p:spPr>
          <p:style>
            <a:lnRef idx="1">
              <a:schemeClr val="dk1"/>
            </a:lnRef>
            <a:fillRef idx="0">
              <a:schemeClr val="dk1"/>
            </a:fillRef>
            <a:effectRef idx="0">
              <a:schemeClr val="dk1"/>
            </a:effectRef>
            <a:fontRef idx="minor">
              <a:schemeClr val="tx1"/>
            </a:fontRef>
          </p:style>
        </p:cxnSp>
        <p:cxnSp>
          <p:nvCxnSpPr>
            <p:cNvPr id="59" name="直線コネクタ 58"/>
            <p:cNvCxnSpPr/>
            <p:nvPr/>
          </p:nvCxnSpPr>
          <p:spPr>
            <a:xfrm>
              <a:off x="6858831" y="4387885"/>
              <a:ext cx="833815" cy="1618776"/>
            </a:xfrm>
            <a:prstGeom prst="line">
              <a:avLst/>
            </a:prstGeom>
          </p:spPr>
          <p:style>
            <a:lnRef idx="1">
              <a:schemeClr val="dk1"/>
            </a:lnRef>
            <a:fillRef idx="0">
              <a:schemeClr val="dk1"/>
            </a:fillRef>
            <a:effectRef idx="0">
              <a:schemeClr val="dk1"/>
            </a:effectRef>
            <a:fontRef idx="minor">
              <a:schemeClr val="tx1"/>
            </a:fontRef>
          </p:style>
        </p:cxnSp>
        <p:cxnSp>
          <p:nvCxnSpPr>
            <p:cNvPr id="60" name="直線コネクタ 59"/>
            <p:cNvCxnSpPr/>
            <p:nvPr/>
          </p:nvCxnSpPr>
          <p:spPr>
            <a:xfrm>
              <a:off x="6858831" y="4387885"/>
              <a:ext cx="1697911" cy="1618776"/>
            </a:xfrm>
            <a:prstGeom prst="line">
              <a:avLst/>
            </a:prstGeom>
          </p:spPr>
          <p:style>
            <a:lnRef idx="1">
              <a:schemeClr val="dk1"/>
            </a:lnRef>
            <a:fillRef idx="0">
              <a:schemeClr val="dk1"/>
            </a:fillRef>
            <a:effectRef idx="0">
              <a:schemeClr val="dk1"/>
            </a:effectRef>
            <a:fontRef idx="minor">
              <a:schemeClr val="tx1"/>
            </a:fontRef>
          </p:style>
        </p:cxnSp>
      </p:grpSp>
      <p:sp>
        <p:nvSpPr>
          <p:cNvPr id="66" name="テキスト ボックス 65"/>
          <p:cNvSpPr txBox="1"/>
          <p:nvPr/>
        </p:nvSpPr>
        <p:spPr>
          <a:xfrm>
            <a:off x="153069" y="6423719"/>
            <a:ext cx="919868" cy="461665"/>
          </a:xfrm>
          <a:prstGeom prst="rect">
            <a:avLst/>
          </a:prstGeom>
          <a:noFill/>
        </p:spPr>
        <p:txBody>
          <a:bodyPr wrap="none" rtlCol="0">
            <a:spAutoFit/>
          </a:bodyPr>
          <a:lstStyle/>
          <a:p>
            <a:pPr algn="ctr"/>
            <a:r>
              <a:rPr lang="en-US" altLang="ja-JP" sz="2400" dirty="0"/>
              <a:t>T</a:t>
            </a:r>
            <a:r>
              <a:rPr kumimoji="1" lang="en-US" altLang="ja-JP" sz="2400" dirty="0" smtClean="0"/>
              <a:t>rain</a:t>
            </a:r>
            <a:endParaRPr kumimoji="1" lang="ja-JP" altLang="en-US" sz="2400" dirty="0"/>
          </a:p>
        </p:txBody>
      </p:sp>
      <p:sp>
        <p:nvSpPr>
          <p:cNvPr id="67" name="テキスト ボックス 66"/>
          <p:cNvSpPr txBox="1"/>
          <p:nvPr/>
        </p:nvSpPr>
        <p:spPr>
          <a:xfrm>
            <a:off x="1114777" y="6423719"/>
            <a:ext cx="696024" cy="461665"/>
          </a:xfrm>
          <a:prstGeom prst="rect">
            <a:avLst/>
          </a:prstGeom>
          <a:noFill/>
        </p:spPr>
        <p:txBody>
          <a:bodyPr wrap="none" rtlCol="0">
            <a:spAutoFit/>
          </a:bodyPr>
          <a:lstStyle/>
          <a:p>
            <a:pPr algn="ctr"/>
            <a:r>
              <a:rPr lang="en-US" altLang="ja-JP" sz="2400" dirty="0" smtClean="0"/>
              <a:t>Car</a:t>
            </a:r>
            <a:endParaRPr kumimoji="1" lang="ja-JP" altLang="en-US" sz="2400" dirty="0"/>
          </a:p>
        </p:txBody>
      </p:sp>
      <p:sp>
        <p:nvSpPr>
          <p:cNvPr id="68" name="テキスト ボックス 67"/>
          <p:cNvSpPr txBox="1"/>
          <p:nvPr/>
        </p:nvSpPr>
        <p:spPr>
          <a:xfrm>
            <a:off x="1943694" y="6423719"/>
            <a:ext cx="736100" cy="461665"/>
          </a:xfrm>
          <a:prstGeom prst="rect">
            <a:avLst/>
          </a:prstGeom>
          <a:noFill/>
        </p:spPr>
        <p:txBody>
          <a:bodyPr wrap="none" rtlCol="0">
            <a:spAutoFit/>
          </a:bodyPr>
          <a:lstStyle/>
          <a:p>
            <a:pPr algn="ctr"/>
            <a:r>
              <a:rPr kumimoji="1" lang="en-US" altLang="ja-JP" sz="2400" dirty="0" smtClean="0"/>
              <a:t>Bus</a:t>
            </a:r>
            <a:endParaRPr kumimoji="1" lang="ja-JP" altLang="en-US" sz="2400" dirty="0"/>
          </a:p>
        </p:txBody>
      </p:sp>
      <p:sp>
        <p:nvSpPr>
          <p:cNvPr id="69" name="テキスト ボックス 68"/>
          <p:cNvSpPr txBox="1"/>
          <p:nvPr/>
        </p:nvSpPr>
        <p:spPr>
          <a:xfrm>
            <a:off x="2735875" y="6423719"/>
            <a:ext cx="815160" cy="461665"/>
          </a:xfrm>
          <a:prstGeom prst="rect">
            <a:avLst/>
          </a:prstGeom>
          <a:noFill/>
        </p:spPr>
        <p:txBody>
          <a:bodyPr wrap="none" rtlCol="0">
            <a:spAutoFit/>
          </a:bodyPr>
          <a:lstStyle/>
          <a:p>
            <a:pPr algn="ctr"/>
            <a:r>
              <a:rPr kumimoji="1" lang="en-US" altLang="ja-JP" sz="2400" dirty="0" smtClean="0"/>
              <a:t>Bike</a:t>
            </a:r>
            <a:endParaRPr kumimoji="1" lang="ja-JP" altLang="en-US" sz="2400" dirty="0"/>
          </a:p>
        </p:txBody>
      </p:sp>
      <p:sp>
        <p:nvSpPr>
          <p:cNvPr id="70" name="テキスト ボックス 69"/>
          <p:cNvSpPr txBox="1"/>
          <p:nvPr/>
        </p:nvSpPr>
        <p:spPr>
          <a:xfrm>
            <a:off x="3541535" y="6423719"/>
            <a:ext cx="904094" cy="461665"/>
          </a:xfrm>
          <a:prstGeom prst="rect">
            <a:avLst/>
          </a:prstGeom>
          <a:noFill/>
        </p:spPr>
        <p:txBody>
          <a:bodyPr wrap="none" rtlCol="0">
            <a:spAutoFit/>
          </a:bodyPr>
          <a:lstStyle/>
          <a:p>
            <a:pPr algn="ctr"/>
            <a:r>
              <a:rPr lang="en-US" altLang="ja-JP" sz="2400" dirty="0" smtClean="0"/>
              <a:t>Walk</a:t>
            </a:r>
            <a:endParaRPr kumimoji="1" lang="ja-JP" altLang="en-US" sz="2400" dirty="0"/>
          </a:p>
        </p:txBody>
      </p:sp>
      <p:sp>
        <p:nvSpPr>
          <p:cNvPr id="71" name="テキスト ボックス 70"/>
          <p:cNvSpPr txBox="1"/>
          <p:nvPr/>
        </p:nvSpPr>
        <p:spPr>
          <a:xfrm>
            <a:off x="4715296" y="6423719"/>
            <a:ext cx="919868" cy="461665"/>
          </a:xfrm>
          <a:prstGeom prst="rect">
            <a:avLst/>
          </a:prstGeom>
          <a:noFill/>
        </p:spPr>
        <p:txBody>
          <a:bodyPr wrap="none" rtlCol="0">
            <a:spAutoFit/>
          </a:bodyPr>
          <a:lstStyle/>
          <a:p>
            <a:pPr algn="ctr"/>
            <a:r>
              <a:rPr lang="en-US" altLang="ja-JP" sz="2400" dirty="0"/>
              <a:t>T</a:t>
            </a:r>
            <a:r>
              <a:rPr kumimoji="1" lang="en-US" altLang="ja-JP" sz="2400" dirty="0" smtClean="0"/>
              <a:t>rain</a:t>
            </a:r>
            <a:endParaRPr kumimoji="1" lang="ja-JP" altLang="en-US" sz="2400" dirty="0"/>
          </a:p>
        </p:txBody>
      </p:sp>
      <p:sp>
        <p:nvSpPr>
          <p:cNvPr id="72" name="テキスト ボックス 71"/>
          <p:cNvSpPr txBox="1"/>
          <p:nvPr/>
        </p:nvSpPr>
        <p:spPr>
          <a:xfrm>
            <a:off x="5677004" y="6423719"/>
            <a:ext cx="696024" cy="461665"/>
          </a:xfrm>
          <a:prstGeom prst="rect">
            <a:avLst/>
          </a:prstGeom>
          <a:noFill/>
        </p:spPr>
        <p:txBody>
          <a:bodyPr wrap="none" rtlCol="0">
            <a:spAutoFit/>
          </a:bodyPr>
          <a:lstStyle/>
          <a:p>
            <a:pPr algn="ctr"/>
            <a:r>
              <a:rPr lang="en-US" altLang="ja-JP" sz="2400" dirty="0" smtClean="0"/>
              <a:t>Car</a:t>
            </a:r>
            <a:endParaRPr kumimoji="1" lang="ja-JP" altLang="en-US" sz="2400" dirty="0"/>
          </a:p>
        </p:txBody>
      </p:sp>
      <p:sp>
        <p:nvSpPr>
          <p:cNvPr id="73" name="テキスト ボックス 72"/>
          <p:cNvSpPr txBox="1"/>
          <p:nvPr/>
        </p:nvSpPr>
        <p:spPr>
          <a:xfrm>
            <a:off x="6505921" y="6423719"/>
            <a:ext cx="736100" cy="461665"/>
          </a:xfrm>
          <a:prstGeom prst="rect">
            <a:avLst/>
          </a:prstGeom>
          <a:noFill/>
        </p:spPr>
        <p:txBody>
          <a:bodyPr wrap="none" rtlCol="0">
            <a:spAutoFit/>
          </a:bodyPr>
          <a:lstStyle/>
          <a:p>
            <a:pPr algn="ctr"/>
            <a:r>
              <a:rPr kumimoji="1" lang="en-US" altLang="ja-JP" sz="2400" dirty="0" smtClean="0"/>
              <a:t>Bus</a:t>
            </a:r>
            <a:endParaRPr kumimoji="1" lang="ja-JP" altLang="en-US" sz="2400" dirty="0"/>
          </a:p>
        </p:txBody>
      </p:sp>
      <p:sp>
        <p:nvSpPr>
          <p:cNvPr id="74" name="テキスト ボックス 73"/>
          <p:cNvSpPr txBox="1"/>
          <p:nvPr/>
        </p:nvSpPr>
        <p:spPr>
          <a:xfrm>
            <a:off x="7298102" y="6423719"/>
            <a:ext cx="815160" cy="461665"/>
          </a:xfrm>
          <a:prstGeom prst="rect">
            <a:avLst/>
          </a:prstGeom>
          <a:noFill/>
        </p:spPr>
        <p:txBody>
          <a:bodyPr wrap="none" rtlCol="0">
            <a:spAutoFit/>
          </a:bodyPr>
          <a:lstStyle/>
          <a:p>
            <a:pPr algn="ctr"/>
            <a:r>
              <a:rPr kumimoji="1" lang="en-US" altLang="ja-JP" sz="2400" dirty="0" smtClean="0"/>
              <a:t>Bike</a:t>
            </a:r>
            <a:endParaRPr kumimoji="1" lang="ja-JP" altLang="en-US" sz="2400" dirty="0"/>
          </a:p>
        </p:txBody>
      </p:sp>
      <p:sp>
        <p:nvSpPr>
          <p:cNvPr id="75" name="テキスト ボックス 74"/>
          <p:cNvSpPr txBox="1"/>
          <p:nvPr/>
        </p:nvSpPr>
        <p:spPr>
          <a:xfrm>
            <a:off x="8103762" y="6423719"/>
            <a:ext cx="904094" cy="461665"/>
          </a:xfrm>
          <a:prstGeom prst="rect">
            <a:avLst/>
          </a:prstGeom>
          <a:noFill/>
        </p:spPr>
        <p:txBody>
          <a:bodyPr wrap="none" rtlCol="0">
            <a:spAutoFit/>
          </a:bodyPr>
          <a:lstStyle/>
          <a:p>
            <a:pPr algn="ctr"/>
            <a:r>
              <a:rPr lang="en-US" altLang="ja-JP" sz="2400" dirty="0" smtClean="0"/>
              <a:t>Walk</a:t>
            </a:r>
            <a:endParaRPr kumimoji="1" lang="ja-JP" altLang="en-US" sz="2400" dirty="0"/>
          </a:p>
        </p:txBody>
      </p:sp>
      <p:sp>
        <p:nvSpPr>
          <p:cNvPr id="78" name="正方形/長方形 77"/>
          <p:cNvSpPr/>
          <p:nvPr/>
        </p:nvSpPr>
        <p:spPr>
          <a:xfrm>
            <a:off x="200164" y="3969392"/>
            <a:ext cx="8807692" cy="2828907"/>
          </a:xfrm>
          <a:prstGeom prst="rect">
            <a:avLst/>
          </a:prstGeom>
          <a:noFill/>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77" name="テキスト ボックス 76"/>
          <p:cNvSpPr txBox="1"/>
          <p:nvPr/>
        </p:nvSpPr>
        <p:spPr>
          <a:xfrm>
            <a:off x="105400" y="3679951"/>
            <a:ext cx="2018328" cy="578882"/>
          </a:xfrm>
          <a:prstGeom prst="roundRect">
            <a:avLst/>
          </a:prstGeom>
        </p:spPr>
        <p:style>
          <a:lnRef idx="1">
            <a:schemeClr val="accent1"/>
          </a:lnRef>
          <a:fillRef idx="2">
            <a:schemeClr val="accent1"/>
          </a:fillRef>
          <a:effectRef idx="1">
            <a:schemeClr val="accent1"/>
          </a:effectRef>
          <a:fontRef idx="minor">
            <a:schemeClr val="dk1"/>
          </a:fontRef>
        </p:style>
        <p:txBody>
          <a:bodyPr wrap="none" rtlCol="0" anchor="ctr">
            <a:spAutoFit/>
          </a:bodyPr>
          <a:lstStyle/>
          <a:p>
            <a:r>
              <a:rPr lang="ja-JP" altLang="en-US" sz="2800" dirty="0" smtClean="0"/>
              <a:t>モデル</a:t>
            </a:r>
            <a:r>
              <a:rPr lang="ja-JP" altLang="en-US" sz="2800" dirty="0"/>
              <a:t>構造</a:t>
            </a:r>
            <a:endParaRPr kumimoji="1" lang="ja-JP" altLang="en-US" sz="2800" dirty="0"/>
          </a:p>
        </p:txBody>
      </p:sp>
      <p:sp>
        <p:nvSpPr>
          <p:cNvPr id="5" name="テキスト ボックス 4"/>
          <p:cNvSpPr txBox="1"/>
          <p:nvPr/>
        </p:nvSpPr>
        <p:spPr>
          <a:xfrm>
            <a:off x="107504" y="836712"/>
            <a:ext cx="8762335" cy="2677656"/>
          </a:xfrm>
          <a:prstGeom prst="rect">
            <a:avLst/>
          </a:prstGeom>
          <a:noFill/>
        </p:spPr>
        <p:txBody>
          <a:bodyPr wrap="none" rtlCol="0">
            <a:spAutoFit/>
          </a:bodyPr>
          <a:lstStyle/>
          <a:p>
            <a:r>
              <a:rPr kumimoji="1" lang="en-US" altLang="ja-JP" dirty="0" smtClean="0"/>
              <a:t>V</a:t>
            </a:r>
            <a:r>
              <a:rPr kumimoji="1" lang="ja-JP" altLang="en-US" baseline="-25000" dirty="0" smtClean="0"/>
              <a:t>鉄道   </a:t>
            </a:r>
            <a:r>
              <a:rPr kumimoji="1" lang="ja-JP" altLang="en-US" dirty="0" smtClean="0"/>
              <a:t>＝</a:t>
            </a:r>
            <a:r>
              <a:rPr lang="en-US" altLang="ja-JP" dirty="0" smtClean="0"/>
              <a:t>ε</a:t>
            </a:r>
            <a:r>
              <a:rPr lang="en-US" altLang="ja-JP" baseline="-25000" dirty="0" smtClean="0"/>
              <a:t>1</a:t>
            </a:r>
            <a:r>
              <a:rPr lang="en-US" altLang="ja-JP" dirty="0" smtClean="0"/>
              <a:t>+</a:t>
            </a:r>
            <a:r>
              <a:rPr kumimoji="1" lang="en-US" altLang="ja-JP" dirty="0" smtClean="0"/>
              <a:t>θ</a:t>
            </a:r>
            <a:r>
              <a:rPr kumimoji="1" lang="en-US" altLang="ja-JP" baseline="-25000" dirty="0" smtClean="0"/>
              <a:t>1</a:t>
            </a:r>
            <a:r>
              <a:rPr kumimoji="1" lang="en-US" altLang="ja-JP" dirty="0" smtClean="0"/>
              <a:t>×(</a:t>
            </a:r>
            <a:r>
              <a:rPr kumimoji="1" lang="ja-JP" altLang="en-US" dirty="0" smtClean="0"/>
              <a:t>所要時間</a:t>
            </a:r>
            <a:r>
              <a:rPr kumimoji="1" lang="en-US" altLang="ja-JP" dirty="0" smtClean="0"/>
              <a:t>)</a:t>
            </a:r>
            <a:r>
              <a:rPr lang="en-US" altLang="ja-JP" dirty="0" smtClean="0"/>
              <a:t>+θ</a:t>
            </a:r>
            <a:r>
              <a:rPr lang="en-US" altLang="ja-JP" baseline="-25000" dirty="0" smtClean="0"/>
              <a:t>3</a:t>
            </a:r>
            <a:r>
              <a:rPr lang="en-US" altLang="ja-JP" dirty="0" smtClean="0"/>
              <a:t>×(</a:t>
            </a:r>
            <a:r>
              <a:rPr lang="ja-JP" altLang="en-US" dirty="0"/>
              <a:t>費用</a:t>
            </a:r>
            <a:r>
              <a:rPr lang="en-US" altLang="ja-JP" dirty="0" smtClean="0"/>
              <a:t>)+θ</a:t>
            </a:r>
            <a:r>
              <a:rPr lang="en-US" altLang="ja-JP" baseline="-25000" dirty="0" smtClean="0"/>
              <a:t>4</a:t>
            </a:r>
            <a:r>
              <a:rPr lang="en-US" altLang="ja-JP" dirty="0" smtClean="0"/>
              <a:t>×(</a:t>
            </a:r>
            <a:r>
              <a:rPr lang="ja-JP" altLang="en-US" dirty="0" smtClean="0"/>
              <a:t>アクセス</a:t>
            </a:r>
            <a:r>
              <a:rPr lang="ja-JP" altLang="en-US" dirty="0"/>
              <a:t>距離</a:t>
            </a:r>
            <a:r>
              <a:rPr lang="en-US" altLang="ja-JP" dirty="0" smtClean="0"/>
              <a:t>)+θ</a:t>
            </a:r>
            <a:r>
              <a:rPr lang="en-US" altLang="ja-JP" baseline="-25000" dirty="0" smtClean="0"/>
              <a:t>5</a:t>
            </a:r>
            <a:r>
              <a:rPr lang="en-US" altLang="ja-JP" dirty="0" smtClean="0"/>
              <a:t>×(</a:t>
            </a:r>
            <a:r>
              <a:rPr lang="ja-JP" altLang="en-US" dirty="0"/>
              <a:t>イグレス</a:t>
            </a:r>
            <a:r>
              <a:rPr lang="ja-JP" altLang="en-US" dirty="0" smtClean="0"/>
              <a:t>距離</a:t>
            </a:r>
            <a:r>
              <a:rPr lang="en-US" altLang="ja-JP" dirty="0" smtClean="0"/>
              <a:t>)</a:t>
            </a:r>
            <a:endParaRPr lang="en-US" altLang="ja-JP" baseline="-25000" dirty="0" smtClean="0"/>
          </a:p>
          <a:p>
            <a:r>
              <a:rPr lang="en-US" altLang="ja-JP" dirty="0" smtClean="0"/>
              <a:t>V</a:t>
            </a:r>
            <a:r>
              <a:rPr lang="ja-JP" altLang="en-US" baseline="-25000" dirty="0"/>
              <a:t>自動車</a:t>
            </a:r>
            <a:r>
              <a:rPr lang="ja-JP" altLang="en-US" dirty="0" smtClean="0"/>
              <a:t>＝</a:t>
            </a:r>
            <a:r>
              <a:rPr lang="en-US" altLang="ja-JP" dirty="0" smtClean="0"/>
              <a:t>ε</a:t>
            </a:r>
            <a:r>
              <a:rPr lang="en-US" altLang="ja-JP" baseline="-25000" dirty="0" smtClean="0"/>
              <a:t>2</a:t>
            </a:r>
            <a:r>
              <a:rPr lang="en-US" altLang="ja-JP" dirty="0" smtClean="0"/>
              <a:t>+θ</a:t>
            </a:r>
            <a:r>
              <a:rPr lang="en-US" altLang="ja-JP" baseline="-25000" dirty="0" smtClean="0"/>
              <a:t>1</a:t>
            </a:r>
            <a:r>
              <a:rPr lang="en-US" altLang="ja-JP" dirty="0"/>
              <a:t>×(</a:t>
            </a:r>
            <a:r>
              <a:rPr lang="ja-JP" altLang="en-US" dirty="0"/>
              <a:t>所要時間</a:t>
            </a:r>
            <a:r>
              <a:rPr lang="en-US" altLang="ja-JP" dirty="0" smtClean="0"/>
              <a:t>)+θ</a:t>
            </a:r>
            <a:r>
              <a:rPr lang="en-US" altLang="ja-JP" baseline="-25000" dirty="0" smtClean="0"/>
              <a:t>3</a:t>
            </a:r>
            <a:r>
              <a:rPr lang="en-US" altLang="ja-JP" dirty="0"/>
              <a:t>×(</a:t>
            </a:r>
            <a:r>
              <a:rPr lang="ja-JP" altLang="en-US" dirty="0"/>
              <a:t>費用</a:t>
            </a:r>
            <a:r>
              <a:rPr lang="en-US" altLang="ja-JP" dirty="0" smtClean="0"/>
              <a:t>)</a:t>
            </a:r>
            <a:endParaRPr lang="ja-JP" altLang="en-US" baseline="-25000" dirty="0"/>
          </a:p>
          <a:p>
            <a:r>
              <a:rPr lang="en-US" altLang="ja-JP" dirty="0" smtClean="0"/>
              <a:t>V</a:t>
            </a:r>
            <a:r>
              <a:rPr lang="ja-JP" altLang="en-US" baseline="-25000" dirty="0" smtClean="0"/>
              <a:t>バス   </a:t>
            </a:r>
            <a:r>
              <a:rPr lang="ja-JP" altLang="en-US" dirty="0" smtClean="0"/>
              <a:t>＝</a:t>
            </a:r>
            <a:r>
              <a:rPr lang="en-US" altLang="ja-JP" dirty="0" smtClean="0"/>
              <a:t>ε</a:t>
            </a:r>
            <a:r>
              <a:rPr lang="en-US" altLang="ja-JP" baseline="-25000" dirty="0" smtClean="0"/>
              <a:t>3</a:t>
            </a:r>
            <a:r>
              <a:rPr lang="en-US" altLang="ja-JP" dirty="0" smtClean="0"/>
              <a:t>+θ</a:t>
            </a:r>
            <a:r>
              <a:rPr lang="en-US" altLang="ja-JP" baseline="-25000" dirty="0" smtClean="0"/>
              <a:t>1</a:t>
            </a:r>
            <a:r>
              <a:rPr lang="en-US" altLang="ja-JP" dirty="0"/>
              <a:t>×(</a:t>
            </a:r>
            <a:r>
              <a:rPr lang="ja-JP" altLang="en-US" dirty="0"/>
              <a:t>所要時間</a:t>
            </a:r>
            <a:r>
              <a:rPr lang="en-US" altLang="ja-JP" dirty="0" smtClean="0"/>
              <a:t>)+θ</a:t>
            </a:r>
            <a:r>
              <a:rPr lang="en-US" altLang="ja-JP" baseline="-25000" dirty="0" smtClean="0"/>
              <a:t>3</a:t>
            </a:r>
            <a:r>
              <a:rPr lang="en-US" altLang="ja-JP" dirty="0"/>
              <a:t>×(</a:t>
            </a:r>
            <a:r>
              <a:rPr lang="ja-JP" altLang="en-US" dirty="0"/>
              <a:t>費用</a:t>
            </a:r>
            <a:r>
              <a:rPr lang="en-US" altLang="ja-JP" dirty="0" smtClean="0"/>
              <a:t>)+</a:t>
            </a:r>
            <a:r>
              <a:rPr lang="en-US" altLang="ja-JP" dirty="0"/>
              <a:t>θ</a:t>
            </a:r>
            <a:r>
              <a:rPr lang="en-US" altLang="ja-JP" baseline="-25000" dirty="0"/>
              <a:t>4</a:t>
            </a:r>
            <a:r>
              <a:rPr lang="en-US" altLang="ja-JP" dirty="0"/>
              <a:t>×(</a:t>
            </a:r>
            <a:r>
              <a:rPr lang="ja-JP" altLang="en-US" dirty="0"/>
              <a:t>アクセス距離</a:t>
            </a:r>
            <a:r>
              <a:rPr lang="en-US" altLang="ja-JP" dirty="0"/>
              <a:t>)+θ</a:t>
            </a:r>
            <a:r>
              <a:rPr lang="en-US" altLang="ja-JP" baseline="-25000" dirty="0"/>
              <a:t>5</a:t>
            </a:r>
            <a:r>
              <a:rPr lang="en-US" altLang="ja-JP" dirty="0"/>
              <a:t>×(</a:t>
            </a:r>
            <a:r>
              <a:rPr lang="ja-JP" altLang="en-US" dirty="0"/>
              <a:t>イグレス距離</a:t>
            </a:r>
            <a:r>
              <a:rPr lang="en-US" altLang="ja-JP" dirty="0"/>
              <a:t>)</a:t>
            </a:r>
            <a:endParaRPr lang="ja-JP" altLang="en-US" baseline="-25000" dirty="0"/>
          </a:p>
          <a:p>
            <a:r>
              <a:rPr lang="en-US" altLang="ja-JP" dirty="0" smtClean="0"/>
              <a:t>V</a:t>
            </a:r>
            <a:r>
              <a:rPr lang="ja-JP" altLang="en-US" baseline="-25000" dirty="0"/>
              <a:t>自転車</a:t>
            </a:r>
            <a:r>
              <a:rPr lang="ja-JP" altLang="en-US" dirty="0" smtClean="0"/>
              <a:t>＝</a:t>
            </a:r>
            <a:r>
              <a:rPr lang="en-US" altLang="ja-JP" dirty="0" smtClean="0"/>
              <a:t>ε</a:t>
            </a:r>
            <a:r>
              <a:rPr lang="en-US" altLang="ja-JP" baseline="-25000" dirty="0" smtClean="0"/>
              <a:t>4</a:t>
            </a:r>
            <a:r>
              <a:rPr lang="en-US" altLang="ja-JP" dirty="0" smtClean="0"/>
              <a:t>+θ</a:t>
            </a:r>
            <a:r>
              <a:rPr lang="en-US" altLang="ja-JP" baseline="-25000" dirty="0" smtClean="0"/>
              <a:t>2</a:t>
            </a:r>
            <a:r>
              <a:rPr lang="en-US" altLang="ja-JP" dirty="0" smtClean="0"/>
              <a:t>×(</a:t>
            </a:r>
            <a:r>
              <a:rPr lang="ja-JP" altLang="en-US" dirty="0"/>
              <a:t>所要</a:t>
            </a:r>
            <a:r>
              <a:rPr lang="ja-JP" altLang="en-US" dirty="0" smtClean="0"/>
              <a:t>時間</a:t>
            </a:r>
            <a:r>
              <a:rPr lang="en-US" altLang="ja-JP" dirty="0" smtClean="0"/>
              <a:t>)</a:t>
            </a:r>
            <a:endParaRPr lang="ja-JP" altLang="en-US" baseline="-25000" dirty="0" smtClean="0"/>
          </a:p>
          <a:p>
            <a:r>
              <a:rPr lang="en-US" altLang="ja-JP" dirty="0" smtClean="0"/>
              <a:t>V</a:t>
            </a:r>
            <a:r>
              <a:rPr lang="ja-JP" altLang="en-US" baseline="-25000" dirty="0" smtClean="0"/>
              <a:t>徒歩   </a:t>
            </a:r>
            <a:r>
              <a:rPr lang="ja-JP" altLang="en-US" dirty="0" smtClean="0"/>
              <a:t>＝</a:t>
            </a:r>
            <a:r>
              <a:rPr lang="en-US" altLang="ja-JP" dirty="0" smtClean="0"/>
              <a:t>θ</a:t>
            </a:r>
            <a:r>
              <a:rPr lang="en-US" altLang="ja-JP" baseline="-25000" dirty="0" smtClean="0"/>
              <a:t>2</a:t>
            </a:r>
            <a:r>
              <a:rPr lang="en-US" altLang="ja-JP" dirty="0" smtClean="0"/>
              <a:t>×(</a:t>
            </a:r>
            <a:r>
              <a:rPr lang="ja-JP" altLang="en-US" dirty="0" smtClean="0"/>
              <a:t>所要時間</a:t>
            </a:r>
            <a:r>
              <a:rPr lang="en-US" altLang="ja-JP" dirty="0" smtClean="0"/>
              <a:t>)</a:t>
            </a:r>
          </a:p>
          <a:p>
            <a:endParaRPr lang="en-US" altLang="ja-JP" baseline="-25000" dirty="0" smtClean="0"/>
          </a:p>
          <a:p>
            <a:endParaRPr lang="en-US" altLang="ja-JP" baseline="-25000" dirty="0"/>
          </a:p>
          <a:p>
            <a:r>
              <a:rPr lang="en-US" altLang="ja-JP" dirty="0"/>
              <a:t>V</a:t>
            </a:r>
            <a:r>
              <a:rPr lang="ja-JP" altLang="en-US" baseline="-25000" dirty="0"/>
              <a:t>横浜西区中区</a:t>
            </a:r>
            <a:r>
              <a:rPr lang="ja-JP" altLang="en-US" dirty="0" smtClean="0"/>
              <a:t>＝</a:t>
            </a:r>
            <a:r>
              <a:rPr lang="en-US" altLang="ja-JP" dirty="0" smtClean="0"/>
              <a:t>θ</a:t>
            </a:r>
            <a:r>
              <a:rPr lang="en-US" altLang="ja-JP" baseline="-25000" dirty="0" smtClean="0"/>
              <a:t>6</a:t>
            </a:r>
            <a:r>
              <a:rPr lang="en-US" altLang="ja-JP" dirty="0" smtClean="0"/>
              <a:t>×(</a:t>
            </a:r>
            <a:r>
              <a:rPr lang="ja-JP" altLang="en-US" dirty="0"/>
              <a:t>出</a:t>
            </a:r>
            <a:r>
              <a:rPr lang="ja-JP" altLang="en-US" dirty="0" smtClean="0"/>
              <a:t>発地から中心部までの距離</a:t>
            </a:r>
            <a:r>
              <a:rPr lang="en-US" altLang="ja-JP" dirty="0" smtClean="0"/>
              <a:t>)+θ</a:t>
            </a:r>
            <a:r>
              <a:rPr lang="en-US" altLang="ja-JP" baseline="-25000" dirty="0"/>
              <a:t>7</a:t>
            </a:r>
            <a:r>
              <a:rPr lang="en-US" altLang="ja-JP" dirty="0" smtClean="0"/>
              <a:t>×(</a:t>
            </a:r>
            <a:r>
              <a:rPr lang="ja-JP" altLang="en-US" dirty="0"/>
              <a:t>自宅周辺</a:t>
            </a:r>
            <a:r>
              <a:rPr lang="ja-JP" altLang="en-US" dirty="0" smtClean="0"/>
              <a:t>の事業所数</a:t>
            </a:r>
            <a:r>
              <a:rPr lang="en-US" altLang="ja-JP" dirty="0"/>
              <a:t>/</a:t>
            </a:r>
            <a:r>
              <a:rPr lang="ja-JP" altLang="en-US" dirty="0" smtClean="0"/>
              <a:t>面積</a:t>
            </a:r>
            <a:r>
              <a:rPr lang="en-US" altLang="ja-JP" dirty="0" smtClean="0"/>
              <a:t>)+</a:t>
            </a:r>
            <a:br>
              <a:rPr lang="en-US" altLang="ja-JP" dirty="0" smtClean="0"/>
            </a:br>
            <a:r>
              <a:rPr lang="en-US" altLang="ja-JP" dirty="0" smtClean="0"/>
              <a:t>θ</a:t>
            </a:r>
            <a:r>
              <a:rPr lang="en-US" altLang="ja-JP" baseline="-25000" dirty="0" smtClean="0"/>
              <a:t>8</a:t>
            </a:r>
            <a:r>
              <a:rPr lang="en-US" altLang="ja-JP" dirty="0" smtClean="0"/>
              <a:t>×(</a:t>
            </a:r>
            <a:r>
              <a:rPr lang="ja-JP" altLang="en-US" dirty="0"/>
              <a:t>所要時間</a:t>
            </a:r>
            <a:r>
              <a:rPr lang="en-US" altLang="ja-JP" dirty="0" smtClean="0"/>
              <a:t>)</a:t>
            </a:r>
            <a:endParaRPr lang="en-US" altLang="ja-JP" dirty="0"/>
          </a:p>
          <a:p>
            <a:r>
              <a:rPr lang="en-US" altLang="ja-JP" dirty="0" smtClean="0"/>
              <a:t>V</a:t>
            </a:r>
            <a:r>
              <a:rPr lang="ja-JP" altLang="en-US" baseline="-25000" dirty="0"/>
              <a:t>自宅市区</a:t>
            </a:r>
            <a:r>
              <a:rPr lang="ja-JP" altLang="en-US" baseline="-25000" dirty="0" smtClean="0"/>
              <a:t>町村</a:t>
            </a:r>
            <a:r>
              <a:rPr lang="ja-JP" altLang="en-US" dirty="0" smtClean="0"/>
              <a:t>＝</a:t>
            </a:r>
            <a:r>
              <a:rPr lang="en-US" altLang="ja-JP" dirty="0" smtClean="0"/>
              <a:t>0</a:t>
            </a:r>
            <a:r>
              <a:rPr lang="ja-JP" altLang="en-US" dirty="0" smtClean="0"/>
              <a:t>　　　</a:t>
            </a:r>
            <a:r>
              <a:rPr lang="en-US" altLang="ja-JP" dirty="0" smtClean="0"/>
              <a:t>ε</a:t>
            </a:r>
            <a:r>
              <a:rPr lang="en-US" altLang="ja-JP" baseline="-25000" dirty="0"/>
              <a:t>1</a:t>
            </a:r>
            <a:r>
              <a:rPr lang="en-US" altLang="ja-JP" baseline="-25000" dirty="0" smtClean="0"/>
              <a:t>,</a:t>
            </a:r>
            <a:r>
              <a:rPr lang="en-US" altLang="ja-JP" dirty="0" smtClean="0"/>
              <a:t> ε</a:t>
            </a:r>
            <a:r>
              <a:rPr lang="en-US" altLang="ja-JP" baseline="-25000" dirty="0"/>
              <a:t>2</a:t>
            </a:r>
            <a:r>
              <a:rPr lang="en-US" altLang="ja-JP" baseline="-25000" dirty="0" smtClean="0"/>
              <a:t>,</a:t>
            </a:r>
            <a:r>
              <a:rPr lang="en-US" altLang="ja-JP" dirty="0" smtClean="0"/>
              <a:t> ε</a:t>
            </a:r>
            <a:r>
              <a:rPr lang="en-US" altLang="ja-JP" baseline="-25000" dirty="0"/>
              <a:t>3</a:t>
            </a:r>
            <a:r>
              <a:rPr lang="en-US" altLang="ja-JP" baseline="-25000" dirty="0" smtClean="0"/>
              <a:t>,</a:t>
            </a:r>
            <a:r>
              <a:rPr lang="en-US" altLang="ja-JP" dirty="0" smtClean="0"/>
              <a:t> ε</a:t>
            </a:r>
            <a:r>
              <a:rPr lang="en-US" altLang="ja-JP" baseline="-25000" dirty="0" smtClean="0"/>
              <a:t>4</a:t>
            </a:r>
            <a:r>
              <a:rPr lang="ja-JP" altLang="en-US" dirty="0" smtClean="0"/>
              <a:t>：定数項</a:t>
            </a:r>
            <a:endParaRPr lang="en-US" altLang="ja-JP" dirty="0"/>
          </a:p>
        </p:txBody>
      </p:sp>
    </p:spTree>
    <p:extLst>
      <p:ext uri="{BB962C8B-B14F-4D97-AF65-F5344CB8AC3E}">
        <p14:creationId xmlns:p14="http://schemas.microsoft.com/office/powerpoint/2010/main" val="10903095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パラメータ</a:t>
            </a:r>
            <a:r>
              <a:rPr kumimoji="1" lang="ja-JP" altLang="en-US" dirty="0" smtClean="0"/>
              <a:t>推定結果</a:t>
            </a:r>
            <a:endParaRPr kumimoji="1" lang="ja-JP" altLang="en-US" dirty="0"/>
          </a:p>
        </p:txBody>
      </p:sp>
      <p:sp>
        <p:nvSpPr>
          <p:cNvPr id="4" name="スライド番号プレースホルダー 3"/>
          <p:cNvSpPr>
            <a:spLocks noGrp="1"/>
          </p:cNvSpPr>
          <p:nvPr>
            <p:ph type="sldNum" sz="quarter" idx="15"/>
          </p:nvPr>
        </p:nvSpPr>
        <p:spPr/>
        <p:txBody>
          <a:bodyPr/>
          <a:lstStyle/>
          <a:p>
            <a:fld id="{343F9D0E-2B4D-4E91-9200-D02353D1376A}" type="slidenum">
              <a:rPr kumimoji="1" lang="ja-JP" altLang="en-US" smtClean="0"/>
              <a:t>5</a:t>
            </a:fld>
            <a:endParaRPr kumimoji="1" lang="ja-JP" altLang="en-US"/>
          </a:p>
        </p:txBody>
      </p:sp>
      <p:graphicFrame>
        <p:nvGraphicFramePr>
          <p:cNvPr id="5" name="コンテンツ プレースホルダー 4"/>
          <p:cNvGraphicFramePr>
            <a:graphicFrameLocks noGrp="1"/>
          </p:cNvGraphicFramePr>
          <p:nvPr>
            <p:ph sz="quarter" idx="13"/>
            <p:extLst>
              <p:ext uri="{D42A27DB-BD31-4B8C-83A1-F6EECF244321}">
                <p14:modId xmlns:p14="http://schemas.microsoft.com/office/powerpoint/2010/main" val="3483125522"/>
              </p:ext>
            </p:extLst>
          </p:nvPr>
        </p:nvGraphicFramePr>
        <p:xfrm>
          <a:off x="107950" y="44624"/>
          <a:ext cx="5930699" cy="6720840"/>
        </p:xfrm>
        <a:graphic>
          <a:graphicData uri="http://schemas.openxmlformats.org/drawingml/2006/table">
            <a:tbl>
              <a:tblPr firstRow="1" bandRow="1">
                <a:tableStyleId>{2A488322-F2BA-4B5B-9748-0D474271808F}</a:tableStyleId>
              </a:tblPr>
              <a:tblGrid>
                <a:gridCol w="2343468">
                  <a:extLst>
                    <a:ext uri="{9D8B030D-6E8A-4147-A177-3AD203B41FA5}">
                      <a16:colId xmlns="" xmlns:a16="http://schemas.microsoft.com/office/drawing/2014/main" val="4128096969"/>
                    </a:ext>
                  </a:extLst>
                </a:gridCol>
                <a:gridCol w="1063625">
                  <a:extLst>
                    <a:ext uri="{9D8B030D-6E8A-4147-A177-3AD203B41FA5}">
                      <a16:colId xmlns="" xmlns:a16="http://schemas.microsoft.com/office/drawing/2014/main" val="958895245"/>
                    </a:ext>
                  </a:extLst>
                </a:gridCol>
                <a:gridCol w="1198880">
                  <a:extLst>
                    <a:ext uri="{9D8B030D-6E8A-4147-A177-3AD203B41FA5}">
                      <a16:colId xmlns="" xmlns:a16="http://schemas.microsoft.com/office/drawing/2014/main" val="718882341"/>
                    </a:ext>
                  </a:extLst>
                </a:gridCol>
                <a:gridCol w="755968">
                  <a:extLst>
                    <a:ext uri="{9D8B030D-6E8A-4147-A177-3AD203B41FA5}">
                      <a16:colId xmlns="" xmlns:a16="http://schemas.microsoft.com/office/drawing/2014/main" val="61851476"/>
                    </a:ext>
                  </a:extLst>
                </a:gridCol>
                <a:gridCol w="568758">
                  <a:extLst>
                    <a:ext uri="{9D8B030D-6E8A-4147-A177-3AD203B41FA5}">
                      <a16:colId xmlns="" xmlns:a16="http://schemas.microsoft.com/office/drawing/2014/main" val="1758259954"/>
                    </a:ext>
                  </a:extLst>
                </a:gridCol>
              </a:tblGrid>
              <a:tr h="233169">
                <a:tc gridSpan="2">
                  <a:txBody>
                    <a:bodyPr/>
                    <a:lstStyle/>
                    <a:p>
                      <a:pPr algn="ctr"/>
                      <a:r>
                        <a:rPr kumimoji="1" lang="en-US" altLang="ja-JP" sz="1500" dirty="0" smtClean="0"/>
                        <a:t>-</a:t>
                      </a:r>
                      <a:endParaRPr kumimoji="1" lang="ja-JP" altLang="en-US" sz="1500" dirty="0"/>
                    </a:p>
                  </a:txBody>
                  <a:tcPr/>
                </a:tc>
                <a:tc hMerge="1">
                  <a:txBody>
                    <a:bodyPr/>
                    <a:lstStyle/>
                    <a:p>
                      <a:endParaRPr kumimoji="1" lang="ja-JP" altLang="en-US" dirty="0"/>
                    </a:p>
                  </a:txBody>
                  <a:tcPr/>
                </a:tc>
                <a:tc>
                  <a:txBody>
                    <a:bodyPr/>
                    <a:lstStyle/>
                    <a:p>
                      <a:pPr algn="r"/>
                      <a:r>
                        <a:rPr kumimoji="1" lang="ja-JP" altLang="en-US" sz="1500" dirty="0" smtClean="0"/>
                        <a:t>パラメータ</a:t>
                      </a:r>
                      <a:endParaRPr kumimoji="1" lang="ja-JP" altLang="en-US" sz="1500" dirty="0"/>
                    </a:p>
                  </a:txBody>
                  <a:tcPr/>
                </a:tc>
                <a:tc>
                  <a:txBody>
                    <a:bodyPr/>
                    <a:lstStyle/>
                    <a:p>
                      <a:pPr algn="ctr"/>
                      <a:r>
                        <a:rPr kumimoji="1" lang="en-US" altLang="ja-JP" sz="1500" dirty="0" smtClean="0"/>
                        <a:t>t</a:t>
                      </a:r>
                      <a:r>
                        <a:rPr kumimoji="1" lang="ja-JP" altLang="en-US" sz="1500" dirty="0" smtClean="0"/>
                        <a:t>値</a:t>
                      </a:r>
                      <a:endParaRPr kumimoji="1" lang="ja-JP" altLang="en-US" sz="1500" dirty="0"/>
                    </a:p>
                  </a:txBody>
                  <a:tcPr/>
                </a:tc>
                <a:tc>
                  <a:txBody>
                    <a:bodyPr/>
                    <a:lstStyle/>
                    <a:p>
                      <a:r>
                        <a:rPr kumimoji="1" lang="ja-JP" altLang="en-US" sz="1500" dirty="0" smtClean="0"/>
                        <a:t>判定</a:t>
                      </a:r>
                      <a:endParaRPr kumimoji="1" lang="ja-JP" altLang="en-US" sz="1500" dirty="0"/>
                    </a:p>
                  </a:txBody>
                  <a:tcPr/>
                </a:tc>
                <a:extLst>
                  <a:ext uri="{0D108BD9-81ED-4DB2-BD59-A6C34878D82A}">
                    <a16:rowId xmlns="" xmlns:a16="http://schemas.microsoft.com/office/drawing/2014/main" val="4224300399"/>
                  </a:ext>
                </a:extLst>
              </a:tr>
              <a:tr h="233169">
                <a:tc gridSpan="2">
                  <a:txBody>
                    <a:bodyPr/>
                    <a:lstStyle/>
                    <a:p>
                      <a:r>
                        <a:rPr kumimoji="1" lang="ja-JP" altLang="en-US" sz="1500" dirty="0" smtClean="0"/>
                        <a:t>鉄道・自動車・バス所要時間</a:t>
                      </a:r>
                      <a:r>
                        <a:rPr kumimoji="1" lang="en-US" altLang="ja-JP" sz="1500" dirty="0" smtClean="0"/>
                        <a:t>(10/</a:t>
                      </a:r>
                      <a:r>
                        <a:rPr kumimoji="1" lang="ja-JP" altLang="en-US" sz="1500" dirty="0" smtClean="0"/>
                        <a:t>分</a:t>
                      </a:r>
                      <a:r>
                        <a:rPr kumimoji="1" lang="en-US" altLang="ja-JP" sz="1500" dirty="0" smtClean="0"/>
                        <a:t>)</a:t>
                      </a:r>
                      <a:endParaRPr kumimoji="1" lang="ja-JP" altLang="en-US" sz="1500" dirty="0"/>
                    </a:p>
                  </a:txBody>
                  <a:tcPr/>
                </a:tc>
                <a:tc hMerge="1">
                  <a:txBody>
                    <a:bodyPr/>
                    <a:lstStyle/>
                    <a:p>
                      <a:endParaRPr kumimoji="1" lang="ja-JP" altLang="en-US" dirty="0"/>
                    </a:p>
                  </a:txBody>
                  <a:tcPr/>
                </a:tc>
                <a:tc>
                  <a:txBody>
                    <a:bodyPr/>
                    <a:lstStyle/>
                    <a:p>
                      <a:pPr algn="r"/>
                      <a:r>
                        <a:rPr kumimoji="1" lang="en-US" altLang="ja-JP" sz="1500" dirty="0" smtClean="0"/>
                        <a:t>-0.247</a:t>
                      </a:r>
                      <a:endParaRPr kumimoji="1" lang="ja-JP" altLang="en-US" sz="1500" dirty="0"/>
                    </a:p>
                  </a:txBody>
                  <a:tcPr/>
                </a:tc>
                <a:tc>
                  <a:txBody>
                    <a:bodyPr/>
                    <a:lstStyle/>
                    <a:p>
                      <a:pPr algn="r"/>
                      <a:r>
                        <a:rPr kumimoji="1" lang="en-US" altLang="ja-JP" sz="1500" dirty="0" smtClean="0"/>
                        <a:t>-1.49</a:t>
                      </a:r>
                      <a:endParaRPr kumimoji="1" lang="ja-JP" altLang="en-US" sz="1500" dirty="0"/>
                    </a:p>
                  </a:txBody>
                  <a:tcPr/>
                </a:tc>
                <a:tc>
                  <a:txBody>
                    <a:bodyPr/>
                    <a:lstStyle/>
                    <a:p>
                      <a:endParaRPr kumimoji="1" lang="ja-JP" altLang="en-US" sz="1500" dirty="0"/>
                    </a:p>
                  </a:txBody>
                  <a:tcPr/>
                </a:tc>
                <a:extLst>
                  <a:ext uri="{0D108BD9-81ED-4DB2-BD59-A6C34878D82A}">
                    <a16:rowId xmlns="" xmlns:a16="http://schemas.microsoft.com/office/drawing/2014/main" val="2164300468"/>
                  </a:ext>
                </a:extLst>
              </a:tr>
              <a:tr h="233169">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500" dirty="0" smtClean="0"/>
                        <a:t>徒歩・自転車所要時間</a:t>
                      </a:r>
                      <a:r>
                        <a:rPr kumimoji="1" lang="en-US" altLang="ja-JP" sz="1500" dirty="0" smtClean="0"/>
                        <a:t>(10/</a:t>
                      </a:r>
                      <a:r>
                        <a:rPr kumimoji="1" lang="ja-JP" altLang="en-US" sz="1500" dirty="0" smtClean="0"/>
                        <a:t>分</a:t>
                      </a:r>
                      <a:r>
                        <a:rPr kumimoji="1" lang="en-US" altLang="ja-JP" sz="1500" dirty="0" smtClean="0"/>
                        <a:t>)</a:t>
                      </a:r>
                      <a:endParaRPr kumimoji="1" lang="ja-JP" altLang="en-US" sz="1500" dirty="0" smtClean="0"/>
                    </a:p>
                  </a:txBody>
                  <a:tcPr/>
                </a:tc>
                <a:tc hMerge="1">
                  <a:txBody>
                    <a:bodyPr/>
                    <a:lstStyle/>
                    <a:p>
                      <a:endParaRPr kumimoji="1" lang="ja-JP" altLang="en-US" dirty="0"/>
                    </a:p>
                  </a:txBody>
                  <a:tcPr/>
                </a:tc>
                <a:tc>
                  <a:txBody>
                    <a:bodyPr/>
                    <a:lstStyle/>
                    <a:p>
                      <a:pPr algn="r"/>
                      <a:r>
                        <a:rPr kumimoji="1" lang="en-US" altLang="ja-JP" sz="1500" dirty="0" smtClean="0"/>
                        <a:t>-0.208</a:t>
                      </a:r>
                      <a:endParaRPr kumimoji="1" lang="ja-JP" altLang="en-US" sz="1500" dirty="0"/>
                    </a:p>
                  </a:txBody>
                  <a:tcPr/>
                </a:tc>
                <a:tc>
                  <a:txBody>
                    <a:bodyPr/>
                    <a:lstStyle/>
                    <a:p>
                      <a:pPr algn="r"/>
                      <a:r>
                        <a:rPr kumimoji="1" lang="en-US" altLang="ja-JP" sz="1500" dirty="0" smtClean="0"/>
                        <a:t>-4.50</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150629702"/>
                  </a:ext>
                </a:extLst>
              </a:tr>
              <a:tr h="233169">
                <a:tc gridSpan="2">
                  <a:txBody>
                    <a:bodyPr/>
                    <a:lstStyle/>
                    <a:p>
                      <a:r>
                        <a:rPr kumimoji="1" lang="ja-JP" altLang="en-US" sz="1500" dirty="0" smtClean="0"/>
                        <a:t>費用</a:t>
                      </a:r>
                      <a:r>
                        <a:rPr kumimoji="1" lang="en-US" altLang="ja-JP" sz="1500" dirty="0" smtClean="0"/>
                        <a:t>(1000/</a:t>
                      </a:r>
                      <a:r>
                        <a:rPr kumimoji="1" lang="ja-JP" altLang="en-US" sz="1500" dirty="0" smtClean="0"/>
                        <a:t>円</a:t>
                      </a:r>
                      <a:r>
                        <a:rPr kumimoji="1" lang="en-US" altLang="ja-JP" sz="1500" dirty="0" smtClean="0"/>
                        <a:t>)</a:t>
                      </a:r>
                      <a:endParaRPr kumimoji="1" lang="ja-JP" altLang="en-US" sz="1500" dirty="0"/>
                    </a:p>
                  </a:txBody>
                  <a:tcPr/>
                </a:tc>
                <a:tc hMerge="1">
                  <a:txBody>
                    <a:bodyPr/>
                    <a:lstStyle/>
                    <a:p>
                      <a:endParaRPr kumimoji="1" lang="ja-JP" altLang="en-US" dirty="0"/>
                    </a:p>
                  </a:txBody>
                  <a:tcPr/>
                </a:tc>
                <a:tc>
                  <a:txBody>
                    <a:bodyPr/>
                    <a:lstStyle/>
                    <a:p>
                      <a:pPr algn="r"/>
                      <a:r>
                        <a:rPr kumimoji="1" lang="en-US" altLang="ja-JP" sz="1500" dirty="0" smtClean="0"/>
                        <a:t>-1.956</a:t>
                      </a:r>
                      <a:endParaRPr kumimoji="1" lang="ja-JP" altLang="en-US" sz="1500" dirty="0"/>
                    </a:p>
                  </a:txBody>
                  <a:tcPr/>
                </a:tc>
                <a:tc>
                  <a:txBody>
                    <a:bodyPr/>
                    <a:lstStyle/>
                    <a:p>
                      <a:pPr algn="r"/>
                      <a:r>
                        <a:rPr kumimoji="1" lang="en-US" altLang="ja-JP" sz="1500" dirty="0" smtClean="0"/>
                        <a:t>-1.84</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1951399000"/>
                  </a:ext>
                </a:extLst>
              </a:tr>
              <a:tr h="233169">
                <a:tc gridSpan="2">
                  <a:txBody>
                    <a:bodyPr/>
                    <a:lstStyle/>
                    <a:p>
                      <a:r>
                        <a:rPr kumimoji="1" lang="ja-JP" altLang="en-US" sz="1500" dirty="0" smtClean="0"/>
                        <a:t>アクセス距離</a:t>
                      </a:r>
                      <a:r>
                        <a:rPr kumimoji="1" lang="en-US" altLang="ja-JP" sz="1500" dirty="0" smtClean="0"/>
                        <a:t>(km)</a:t>
                      </a:r>
                      <a:endParaRPr kumimoji="1" lang="ja-JP" altLang="en-US" sz="1500" dirty="0"/>
                    </a:p>
                  </a:txBody>
                  <a:tcPr/>
                </a:tc>
                <a:tc hMerge="1">
                  <a:txBody>
                    <a:bodyPr/>
                    <a:lstStyle/>
                    <a:p>
                      <a:endParaRPr kumimoji="1" lang="ja-JP" altLang="en-US" dirty="0"/>
                    </a:p>
                  </a:txBody>
                  <a:tcPr/>
                </a:tc>
                <a:tc>
                  <a:txBody>
                    <a:bodyPr/>
                    <a:lstStyle/>
                    <a:p>
                      <a:pPr algn="r"/>
                      <a:r>
                        <a:rPr kumimoji="1" lang="en-US" altLang="ja-JP" sz="1500" dirty="0" smtClean="0"/>
                        <a:t>-1.227</a:t>
                      </a:r>
                      <a:endParaRPr kumimoji="1" lang="ja-JP" altLang="en-US" sz="1500" dirty="0"/>
                    </a:p>
                  </a:txBody>
                  <a:tcPr/>
                </a:tc>
                <a:tc>
                  <a:txBody>
                    <a:bodyPr/>
                    <a:lstStyle/>
                    <a:p>
                      <a:pPr algn="r"/>
                      <a:r>
                        <a:rPr kumimoji="1" lang="en-US" altLang="ja-JP" sz="1500" dirty="0" smtClean="0"/>
                        <a:t>-2.84</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3793738406"/>
                  </a:ext>
                </a:extLst>
              </a:tr>
              <a:tr h="233169">
                <a:tc gridSpan="2">
                  <a:txBody>
                    <a:bodyPr/>
                    <a:lstStyle/>
                    <a:p>
                      <a:r>
                        <a:rPr kumimoji="1" lang="ja-JP" altLang="en-US" sz="1500" dirty="0" smtClean="0"/>
                        <a:t>イグレス距離</a:t>
                      </a:r>
                      <a:r>
                        <a:rPr kumimoji="1" lang="en-US" altLang="ja-JP" sz="1500" dirty="0" smtClean="0"/>
                        <a:t>(km)</a:t>
                      </a:r>
                      <a:endParaRPr kumimoji="1" lang="ja-JP" altLang="en-US" sz="1500" dirty="0"/>
                    </a:p>
                  </a:txBody>
                  <a:tcPr/>
                </a:tc>
                <a:tc hMerge="1">
                  <a:txBody>
                    <a:bodyPr/>
                    <a:lstStyle/>
                    <a:p>
                      <a:endParaRPr kumimoji="1" lang="ja-JP" altLang="en-US"/>
                    </a:p>
                  </a:txBody>
                  <a:tcPr/>
                </a:tc>
                <a:tc>
                  <a:txBody>
                    <a:bodyPr/>
                    <a:lstStyle/>
                    <a:p>
                      <a:pPr algn="r"/>
                      <a:r>
                        <a:rPr kumimoji="1" lang="en-US" altLang="ja-JP" sz="1500" dirty="0" smtClean="0"/>
                        <a:t>-0.611</a:t>
                      </a:r>
                      <a:endParaRPr kumimoji="1" lang="ja-JP" altLang="en-US" sz="1500" dirty="0"/>
                    </a:p>
                  </a:txBody>
                  <a:tcPr/>
                </a:tc>
                <a:tc>
                  <a:txBody>
                    <a:bodyPr/>
                    <a:lstStyle/>
                    <a:p>
                      <a:pPr algn="r"/>
                      <a:r>
                        <a:rPr kumimoji="1" lang="en-US" altLang="ja-JP" sz="1500" dirty="0" smtClean="0"/>
                        <a:t>-1.59</a:t>
                      </a:r>
                      <a:endParaRPr kumimoji="1" lang="ja-JP" altLang="en-US" sz="1500" dirty="0"/>
                    </a:p>
                  </a:txBody>
                  <a:tcPr/>
                </a:tc>
                <a:tc>
                  <a:txBody>
                    <a:bodyPr/>
                    <a:lstStyle/>
                    <a:p>
                      <a:endParaRPr kumimoji="1" lang="ja-JP" altLang="en-US" sz="1500" dirty="0"/>
                    </a:p>
                  </a:txBody>
                  <a:tcPr/>
                </a:tc>
                <a:extLst>
                  <a:ext uri="{0D108BD9-81ED-4DB2-BD59-A6C34878D82A}">
                    <a16:rowId xmlns="" xmlns:a16="http://schemas.microsoft.com/office/drawing/2014/main" val="870427351"/>
                  </a:ext>
                </a:extLst>
              </a:tr>
              <a:tr h="233169">
                <a:tc rowSpan="4">
                  <a:txBody>
                    <a:bodyPr/>
                    <a:lstStyle/>
                    <a:p>
                      <a:r>
                        <a:rPr kumimoji="1" lang="ja-JP" altLang="en-US" sz="1500" dirty="0" smtClean="0"/>
                        <a:t>西区中区目的地の定数項</a:t>
                      </a:r>
                      <a:endParaRPr kumimoji="1" lang="ja-JP" altLang="en-US" sz="1500" dirty="0"/>
                    </a:p>
                  </a:txBody>
                  <a:tcPr anchor="ctr"/>
                </a:tc>
                <a:tc>
                  <a:txBody>
                    <a:bodyPr/>
                    <a:lstStyle/>
                    <a:p>
                      <a:r>
                        <a:rPr kumimoji="1" lang="en-US" altLang="ja-JP" sz="1500" dirty="0" smtClean="0"/>
                        <a:t>Train</a:t>
                      </a:r>
                      <a:endParaRPr kumimoji="1" lang="ja-JP" altLang="en-US" sz="1500" dirty="0"/>
                    </a:p>
                  </a:txBody>
                  <a:tcPr/>
                </a:tc>
                <a:tc>
                  <a:txBody>
                    <a:bodyPr/>
                    <a:lstStyle/>
                    <a:p>
                      <a:pPr algn="r"/>
                      <a:r>
                        <a:rPr kumimoji="1" lang="en-US" altLang="ja-JP" sz="1500" dirty="0" smtClean="0"/>
                        <a:t>1.765</a:t>
                      </a:r>
                      <a:endParaRPr kumimoji="1" lang="ja-JP" altLang="en-US" sz="1500" dirty="0"/>
                    </a:p>
                  </a:txBody>
                  <a:tcPr/>
                </a:tc>
                <a:tc>
                  <a:txBody>
                    <a:bodyPr/>
                    <a:lstStyle/>
                    <a:p>
                      <a:pPr algn="r"/>
                      <a:r>
                        <a:rPr kumimoji="1" lang="en-US" altLang="ja-JP" sz="1500" dirty="0" smtClean="0"/>
                        <a:t>3.76</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3955556476"/>
                  </a:ext>
                </a:extLst>
              </a:tr>
              <a:tr h="233169">
                <a:tc vMerge="1">
                  <a:txBody>
                    <a:bodyPr/>
                    <a:lstStyle/>
                    <a:p>
                      <a:endParaRPr kumimoji="1" lang="ja-JP" altLang="en-US" dirty="0"/>
                    </a:p>
                  </a:txBody>
                  <a:tcPr/>
                </a:tc>
                <a:tc>
                  <a:txBody>
                    <a:bodyPr/>
                    <a:lstStyle/>
                    <a:p>
                      <a:r>
                        <a:rPr kumimoji="1" lang="en-US" altLang="ja-JP" sz="1500" dirty="0" smtClean="0"/>
                        <a:t>Bus</a:t>
                      </a:r>
                      <a:endParaRPr kumimoji="1" lang="ja-JP" altLang="en-US" sz="1500" dirty="0"/>
                    </a:p>
                  </a:txBody>
                  <a:tcPr/>
                </a:tc>
                <a:tc>
                  <a:txBody>
                    <a:bodyPr/>
                    <a:lstStyle/>
                    <a:p>
                      <a:pPr algn="r"/>
                      <a:r>
                        <a:rPr kumimoji="1" lang="en-US" altLang="ja-JP" sz="1500" dirty="0" smtClean="0"/>
                        <a:t>-0.753</a:t>
                      </a:r>
                      <a:endParaRPr kumimoji="1" lang="ja-JP" altLang="en-US" sz="1500" dirty="0"/>
                    </a:p>
                  </a:txBody>
                  <a:tcPr/>
                </a:tc>
                <a:tc>
                  <a:txBody>
                    <a:bodyPr/>
                    <a:lstStyle/>
                    <a:p>
                      <a:pPr algn="r"/>
                      <a:r>
                        <a:rPr kumimoji="1" lang="en-US" altLang="ja-JP" sz="1500" dirty="0" smtClean="0"/>
                        <a:t>-1.55</a:t>
                      </a:r>
                      <a:endParaRPr kumimoji="1" lang="ja-JP" altLang="en-US" sz="1500" dirty="0"/>
                    </a:p>
                  </a:txBody>
                  <a:tcPr/>
                </a:tc>
                <a:tc>
                  <a:txBody>
                    <a:bodyPr/>
                    <a:lstStyle/>
                    <a:p>
                      <a:endParaRPr kumimoji="1" lang="ja-JP" altLang="en-US" sz="1500" dirty="0"/>
                    </a:p>
                  </a:txBody>
                  <a:tcPr/>
                </a:tc>
                <a:extLst>
                  <a:ext uri="{0D108BD9-81ED-4DB2-BD59-A6C34878D82A}">
                    <a16:rowId xmlns="" xmlns:a16="http://schemas.microsoft.com/office/drawing/2014/main" val="504607543"/>
                  </a:ext>
                </a:extLst>
              </a:tr>
              <a:tr h="233169">
                <a:tc vMerge="1">
                  <a:txBody>
                    <a:bodyPr/>
                    <a:lstStyle/>
                    <a:p>
                      <a:endParaRPr kumimoji="1" lang="ja-JP" altLang="en-US" dirty="0"/>
                    </a:p>
                  </a:txBody>
                  <a:tcPr/>
                </a:tc>
                <a:tc>
                  <a:txBody>
                    <a:bodyPr/>
                    <a:lstStyle/>
                    <a:p>
                      <a:r>
                        <a:rPr kumimoji="1" lang="en-US" altLang="ja-JP" sz="1500" dirty="0" smtClean="0"/>
                        <a:t>Car</a:t>
                      </a:r>
                      <a:endParaRPr kumimoji="1" lang="ja-JP" altLang="en-US" sz="1500" dirty="0"/>
                    </a:p>
                  </a:txBody>
                  <a:tcPr/>
                </a:tc>
                <a:tc>
                  <a:txBody>
                    <a:bodyPr/>
                    <a:lstStyle/>
                    <a:p>
                      <a:pPr algn="r"/>
                      <a:r>
                        <a:rPr kumimoji="1" lang="en-US" altLang="ja-JP" sz="1500" dirty="0" smtClean="0"/>
                        <a:t>-0.981</a:t>
                      </a:r>
                      <a:endParaRPr kumimoji="1" lang="ja-JP" altLang="en-US" sz="1500" dirty="0"/>
                    </a:p>
                  </a:txBody>
                  <a:tcPr/>
                </a:tc>
                <a:tc>
                  <a:txBody>
                    <a:bodyPr/>
                    <a:lstStyle/>
                    <a:p>
                      <a:pPr algn="r"/>
                      <a:r>
                        <a:rPr kumimoji="1" lang="en-US" altLang="ja-JP" sz="1500" dirty="0" smtClean="0"/>
                        <a:t>-3.56</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3893417156"/>
                  </a:ext>
                </a:extLst>
              </a:tr>
              <a:tr h="233169">
                <a:tc vMerge="1">
                  <a:txBody>
                    <a:bodyPr/>
                    <a:lstStyle/>
                    <a:p>
                      <a:endParaRPr kumimoji="1" lang="ja-JP" altLang="en-US" dirty="0"/>
                    </a:p>
                  </a:txBody>
                  <a:tcPr/>
                </a:tc>
                <a:tc>
                  <a:txBody>
                    <a:bodyPr/>
                    <a:lstStyle/>
                    <a:p>
                      <a:r>
                        <a:rPr kumimoji="1" lang="en-US" altLang="ja-JP" sz="1500" dirty="0" smtClean="0"/>
                        <a:t>bike</a:t>
                      </a:r>
                      <a:endParaRPr kumimoji="1" lang="ja-JP" altLang="en-US" sz="1500" dirty="0"/>
                    </a:p>
                  </a:txBody>
                  <a:tcPr/>
                </a:tc>
                <a:tc>
                  <a:txBody>
                    <a:bodyPr/>
                    <a:lstStyle/>
                    <a:p>
                      <a:pPr algn="r"/>
                      <a:r>
                        <a:rPr kumimoji="1" lang="en-US" altLang="ja-JP" sz="1500" dirty="0" smtClean="0"/>
                        <a:t>-0.978</a:t>
                      </a:r>
                      <a:endParaRPr kumimoji="1" lang="ja-JP" altLang="en-US" sz="1500" dirty="0"/>
                    </a:p>
                  </a:txBody>
                  <a:tcPr/>
                </a:tc>
                <a:tc>
                  <a:txBody>
                    <a:bodyPr/>
                    <a:lstStyle/>
                    <a:p>
                      <a:pPr algn="r"/>
                      <a:r>
                        <a:rPr kumimoji="1" lang="en-US" altLang="ja-JP" sz="1500" dirty="0" smtClean="0"/>
                        <a:t>-3.77</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1303972798"/>
                  </a:ext>
                </a:extLst>
              </a:tr>
              <a:tr h="233169">
                <a:tc rowSpan="4">
                  <a:txBody>
                    <a:bodyPr/>
                    <a:lstStyle/>
                    <a:p>
                      <a:r>
                        <a:rPr kumimoji="1" lang="ja-JP" altLang="en-US" sz="1500" dirty="0" smtClean="0"/>
                        <a:t>自宅市区町村の定数項</a:t>
                      </a:r>
                      <a:endParaRPr kumimoji="1" lang="ja-JP" altLang="en-US" sz="1500" dirty="0"/>
                    </a:p>
                  </a:txBody>
                  <a:tcPr anchor="ctr">
                    <a:solidFill>
                      <a:srgbClr val="E7E7E7"/>
                    </a:solidFill>
                  </a:tcPr>
                </a:tc>
                <a:tc>
                  <a:txBody>
                    <a:bodyPr/>
                    <a:lstStyle/>
                    <a:p>
                      <a:r>
                        <a:rPr kumimoji="1" lang="en-US" altLang="ja-JP" sz="1500" dirty="0" smtClean="0"/>
                        <a:t>Train</a:t>
                      </a:r>
                      <a:endParaRPr kumimoji="1" lang="ja-JP" altLang="en-US" sz="1500" dirty="0"/>
                    </a:p>
                  </a:txBody>
                  <a:tcPr/>
                </a:tc>
                <a:tc>
                  <a:txBody>
                    <a:bodyPr/>
                    <a:lstStyle/>
                    <a:p>
                      <a:pPr algn="r"/>
                      <a:r>
                        <a:rPr kumimoji="1" lang="en-US" altLang="ja-JP" sz="1500" dirty="0" smtClean="0"/>
                        <a:t>2.289</a:t>
                      </a:r>
                      <a:endParaRPr kumimoji="1" lang="ja-JP" altLang="en-US" sz="1500" dirty="0"/>
                    </a:p>
                  </a:txBody>
                  <a:tcPr/>
                </a:tc>
                <a:tc>
                  <a:txBody>
                    <a:bodyPr/>
                    <a:lstStyle/>
                    <a:p>
                      <a:pPr algn="r"/>
                      <a:r>
                        <a:rPr kumimoji="1" lang="en-US" altLang="ja-JP" sz="1500" dirty="0" smtClean="0"/>
                        <a:t>3.92</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926633901"/>
                  </a:ext>
                </a:extLst>
              </a:tr>
              <a:tr h="233169">
                <a:tc vMerge="1">
                  <a:txBody>
                    <a:bodyPr/>
                    <a:lstStyle/>
                    <a:p>
                      <a:endParaRPr kumimoji="1" lang="ja-JP" altLang="en-US" dirty="0"/>
                    </a:p>
                  </a:txBody>
                  <a:tcPr/>
                </a:tc>
                <a:tc>
                  <a:txBody>
                    <a:bodyPr/>
                    <a:lstStyle/>
                    <a:p>
                      <a:r>
                        <a:rPr kumimoji="1" lang="en-US" altLang="ja-JP" sz="1500" dirty="0" smtClean="0"/>
                        <a:t>Bus</a:t>
                      </a:r>
                      <a:endParaRPr kumimoji="1" lang="ja-JP" altLang="en-US" sz="1500" dirty="0"/>
                    </a:p>
                  </a:txBody>
                  <a:tcPr/>
                </a:tc>
                <a:tc>
                  <a:txBody>
                    <a:bodyPr/>
                    <a:lstStyle/>
                    <a:p>
                      <a:pPr algn="r"/>
                      <a:r>
                        <a:rPr kumimoji="1" lang="en-US" altLang="ja-JP" sz="1500" dirty="0" smtClean="0"/>
                        <a:t>-12.314</a:t>
                      </a:r>
                      <a:endParaRPr kumimoji="1" lang="ja-JP" altLang="en-US" sz="1500" dirty="0"/>
                    </a:p>
                  </a:txBody>
                  <a:tcPr/>
                </a:tc>
                <a:tc>
                  <a:txBody>
                    <a:bodyPr/>
                    <a:lstStyle/>
                    <a:p>
                      <a:pPr algn="r"/>
                      <a:r>
                        <a:rPr kumimoji="1" lang="en-US" altLang="ja-JP" sz="1500" dirty="0" smtClean="0"/>
                        <a:t>-0.07</a:t>
                      </a:r>
                      <a:endParaRPr kumimoji="1" lang="ja-JP" altLang="en-US" sz="1500" dirty="0"/>
                    </a:p>
                  </a:txBody>
                  <a:tcPr/>
                </a:tc>
                <a:tc>
                  <a:txBody>
                    <a:bodyPr/>
                    <a:lstStyle/>
                    <a:p>
                      <a:endParaRPr kumimoji="1" lang="ja-JP" altLang="en-US" sz="1500" dirty="0"/>
                    </a:p>
                  </a:txBody>
                  <a:tcPr/>
                </a:tc>
                <a:extLst>
                  <a:ext uri="{0D108BD9-81ED-4DB2-BD59-A6C34878D82A}">
                    <a16:rowId xmlns="" xmlns:a16="http://schemas.microsoft.com/office/drawing/2014/main" val="1131557281"/>
                  </a:ext>
                </a:extLst>
              </a:tr>
              <a:tr h="233169">
                <a:tc vMerge="1">
                  <a:txBody>
                    <a:bodyPr/>
                    <a:lstStyle/>
                    <a:p>
                      <a:endParaRPr kumimoji="1" lang="ja-JP" altLang="en-US" dirty="0"/>
                    </a:p>
                  </a:txBody>
                  <a:tcPr/>
                </a:tc>
                <a:tc>
                  <a:txBody>
                    <a:bodyPr/>
                    <a:lstStyle/>
                    <a:p>
                      <a:r>
                        <a:rPr kumimoji="1" lang="en-US" altLang="ja-JP" sz="1500" dirty="0" smtClean="0"/>
                        <a:t>Car</a:t>
                      </a:r>
                      <a:endParaRPr kumimoji="1" lang="ja-JP" altLang="en-US" sz="1500" dirty="0"/>
                    </a:p>
                  </a:txBody>
                  <a:tcPr/>
                </a:tc>
                <a:tc>
                  <a:txBody>
                    <a:bodyPr/>
                    <a:lstStyle/>
                    <a:p>
                      <a:pPr algn="r"/>
                      <a:r>
                        <a:rPr kumimoji="1" lang="en-US" altLang="ja-JP" sz="1500" dirty="0" smtClean="0"/>
                        <a:t>0.028</a:t>
                      </a:r>
                      <a:endParaRPr kumimoji="1" lang="ja-JP" altLang="en-US" sz="1500" dirty="0"/>
                    </a:p>
                  </a:txBody>
                  <a:tcPr/>
                </a:tc>
                <a:tc>
                  <a:txBody>
                    <a:bodyPr/>
                    <a:lstStyle/>
                    <a:p>
                      <a:pPr algn="r"/>
                      <a:r>
                        <a:rPr kumimoji="1" lang="en-US" altLang="ja-JP" sz="1500" dirty="0" smtClean="0"/>
                        <a:t>0.11</a:t>
                      </a:r>
                      <a:endParaRPr kumimoji="1" lang="ja-JP" altLang="en-US" sz="1500" dirty="0"/>
                    </a:p>
                  </a:txBody>
                  <a:tcPr/>
                </a:tc>
                <a:tc>
                  <a:txBody>
                    <a:bodyPr/>
                    <a:lstStyle/>
                    <a:p>
                      <a:endParaRPr kumimoji="1" lang="ja-JP" altLang="en-US" sz="1500" dirty="0"/>
                    </a:p>
                  </a:txBody>
                  <a:tcPr/>
                </a:tc>
                <a:extLst>
                  <a:ext uri="{0D108BD9-81ED-4DB2-BD59-A6C34878D82A}">
                    <a16:rowId xmlns="" xmlns:a16="http://schemas.microsoft.com/office/drawing/2014/main" val="2923670035"/>
                  </a:ext>
                </a:extLst>
              </a:tr>
              <a:tr h="233169">
                <a:tc vMerge="1">
                  <a:txBody>
                    <a:bodyPr/>
                    <a:lstStyle/>
                    <a:p>
                      <a:endParaRPr kumimoji="1" lang="ja-JP" altLang="en-US" dirty="0"/>
                    </a:p>
                  </a:txBody>
                  <a:tcPr/>
                </a:tc>
                <a:tc>
                  <a:txBody>
                    <a:bodyPr/>
                    <a:lstStyle/>
                    <a:p>
                      <a:r>
                        <a:rPr kumimoji="1" lang="en-US" altLang="ja-JP" sz="1500" dirty="0" smtClean="0"/>
                        <a:t>bike</a:t>
                      </a:r>
                      <a:endParaRPr kumimoji="1" lang="ja-JP" altLang="en-US" sz="1500" dirty="0"/>
                    </a:p>
                  </a:txBody>
                  <a:tcPr/>
                </a:tc>
                <a:tc>
                  <a:txBody>
                    <a:bodyPr/>
                    <a:lstStyle/>
                    <a:p>
                      <a:pPr algn="r"/>
                      <a:r>
                        <a:rPr kumimoji="1" lang="en-US" altLang="ja-JP" sz="1500" dirty="0" smtClean="0"/>
                        <a:t>-2.135</a:t>
                      </a:r>
                      <a:endParaRPr kumimoji="1" lang="ja-JP" altLang="en-US" sz="1500" dirty="0"/>
                    </a:p>
                  </a:txBody>
                  <a:tcPr/>
                </a:tc>
                <a:tc>
                  <a:txBody>
                    <a:bodyPr/>
                    <a:lstStyle/>
                    <a:p>
                      <a:pPr algn="r"/>
                      <a:r>
                        <a:rPr kumimoji="1" lang="en-US" altLang="ja-JP" sz="1500" dirty="0" smtClean="0"/>
                        <a:t>-5.04</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2481797639"/>
                  </a:ext>
                </a:extLst>
              </a:tr>
              <a:tr h="233169">
                <a:tc gridSpan="2">
                  <a:txBody>
                    <a:bodyPr/>
                    <a:lstStyle/>
                    <a:p>
                      <a:r>
                        <a:rPr kumimoji="1" lang="ja-JP" altLang="en-US" sz="1500" dirty="0" smtClean="0"/>
                        <a:t>中心部までの距離</a:t>
                      </a:r>
                      <a:r>
                        <a:rPr kumimoji="1" lang="en-US" altLang="ja-JP" sz="1500" dirty="0" smtClean="0"/>
                        <a:t>(km)</a:t>
                      </a:r>
                      <a:endParaRPr kumimoji="1" lang="ja-JP" altLang="en-US" sz="1500" dirty="0"/>
                    </a:p>
                  </a:txBody>
                  <a:tcPr/>
                </a:tc>
                <a:tc hMerge="1">
                  <a:txBody>
                    <a:bodyPr/>
                    <a:lstStyle/>
                    <a:p>
                      <a:endParaRPr kumimoji="1" lang="ja-JP" altLang="en-US" dirty="0"/>
                    </a:p>
                  </a:txBody>
                  <a:tcPr/>
                </a:tc>
                <a:tc>
                  <a:txBody>
                    <a:bodyPr/>
                    <a:lstStyle/>
                    <a:p>
                      <a:pPr algn="r"/>
                      <a:r>
                        <a:rPr kumimoji="1" lang="en-US" altLang="ja-JP" sz="1500" dirty="0" smtClean="0"/>
                        <a:t>-0.069</a:t>
                      </a:r>
                      <a:endParaRPr kumimoji="1" lang="ja-JP" altLang="en-US" sz="1500" dirty="0"/>
                    </a:p>
                  </a:txBody>
                  <a:tcPr/>
                </a:tc>
                <a:tc>
                  <a:txBody>
                    <a:bodyPr/>
                    <a:lstStyle/>
                    <a:p>
                      <a:pPr algn="r"/>
                      <a:r>
                        <a:rPr kumimoji="1" lang="en-US" altLang="ja-JP" sz="1500" dirty="0" smtClean="0"/>
                        <a:t>-3.48</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1850946259"/>
                  </a:ext>
                </a:extLst>
              </a:tr>
              <a:tr h="233169">
                <a:tc gridSpan="2">
                  <a:txBody>
                    <a:bodyPr/>
                    <a:lstStyle/>
                    <a:p>
                      <a:r>
                        <a:rPr kumimoji="1" lang="ja-JP" altLang="en-US" sz="1500" dirty="0" smtClean="0"/>
                        <a:t>自宅までの距離</a:t>
                      </a:r>
                      <a:r>
                        <a:rPr kumimoji="1" lang="en-US" altLang="ja-JP" sz="1500" dirty="0" smtClean="0"/>
                        <a:t>(km)</a:t>
                      </a:r>
                      <a:endParaRPr kumimoji="1" lang="ja-JP" altLang="en-US" sz="1500" dirty="0"/>
                    </a:p>
                  </a:txBody>
                  <a:tcPr/>
                </a:tc>
                <a:tc hMerge="1">
                  <a:txBody>
                    <a:bodyPr/>
                    <a:lstStyle/>
                    <a:p>
                      <a:endParaRPr kumimoji="1" lang="ja-JP" altLang="en-US" dirty="0"/>
                    </a:p>
                  </a:txBody>
                  <a:tcPr/>
                </a:tc>
                <a:tc>
                  <a:txBody>
                    <a:bodyPr/>
                    <a:lstStyle/>
                    <a:p>
                      <a:pPr algn="r"/>
                      <a:r>
                        <a:rPr kumimoji="1" lang="en-US" altLang="ja-JP" sz="1500" dirty="0" smtClean="0"/>
                        <a:t>0.012</a:t>
                      </a:r>
                      <a:endParaRPr kumimoji="1" lang="ja-JP" altLang="en-US" sz="1500" dirty="0"/>
                    </a:p>
                  </a:txBody>
                  <a:tcPr/>
                </a:tc>
                <a:tc>
                  <a:txBody>
                    <a:bodyPr/>
                    <a:lstStyle/>
                    <a:p>
                      <a:pPr algn="r"/>
                      <a:r>
                        <a:rPr kumimoji="1" lang="en-US" altLang="ja-JP" sz="1500" dirty="0" smtClean="0"/>
                        <a:t>0.62</a:t>
                      </a:r>
                      <a:endParaRPr kumimoji="1" lang="ja-JP" altLang="en-US" sz="1500" dirty="0"/>
                    </a:p>
                  </a:txBody>
                  <a:tcPr/>
                </a:tc>
                <a:tc>
                  <a:txBody>
                    <a:bodyPr/>
                    <a:lstStyle/>
                    <a:p>
                      <a:endParaRPr kumimoji="1" lang="ja-JP" altLang="en-US" sz="1500" dirty="0"/>
                    </a:p>
                  </a:txBody>
                  <a:tcPr/>
                </a:tc>
                <a:extLst>
                  <a:ext uri="{0D108BD9-81ED-4DB2-BD59-A6C34878D82A}">
                    <a16:rowId xmlns="" xmlns:a16="http://schemas.microsoft.com/office/drawing/2014/main" val="3730176899"/>
                  </a:ext>
                </a:extLst>
              </a:tr>
              <a:tr h="233169">
                <a:tc gridSpan="2">
                  <a:txBody>
                    <a:bodyPr/>
                    <a:lstStyle/>
                    <a:p>
                      <a:r>
                        <a:rPr kumimoji="1" lang="ja-JP" altLang="en-US" sz="1500" dirty="0" smtClean="0"/>
                        <a:t>自宅周辺の事業所数</a:t>
                      </a:r>
                      <a:r>
                        <a:rPr kumimoji="1" lang="en-US" altLang="ja-JP" sz="1500" dirty="0" smtClean="0"/>
                        <a:t>/</a:t>
                      </a:r>
                      <a:r>
                        <a:rPr kumimoji="1" lang="ja-JP" altLang="en-US" sz="1500" dirty="0" smtClean="0"/>
                        <a:t>面積</a:t>
                      </a:r>
                      <a:r>
                        <a:rPr kumimoji="1" lang="en-US" altLang="ja-JP" sz="1500" dirty="0" smtClean="0"/>
                        <a:t>()</a:t>
                      </a:r>
                      <a:endParaRPr kumimoji="1" lang="ja-JP" altLang="en-US" sz="1500" dirty="0"/>
                    </a:p>
                  </a:txBody>
                  <a:tcPr/>
                </a:tc>
                <a:tc hMerge="1">
                  <a:txBody>
                    <a:bodyPr/>
                    <a:lstStyle/>
                    <a:p>
                      <a:endParaRPr kumimoji="1" lang="ja-JP" altLang="en-US" dirty="0"/>
                    </a:p>
                  </a:txBody>
                  <a:tcPr/>
                </a:tc>
                <a:tc>
                  <a:txBody>
                    <a:bodyPr/>
                    <a:lstStyle/>
                    <a:p>
                      <a:pPr algn="r"/>
                      <a:r>
                        <a:rPr kumimoji="1" lang="en-US" altLang="ja-JP" sz="1500" dirty="0" smtClean="0"/>
                        <a:t>0.417</a:t>
                      </a:r>
                      <a:endParaRPr kumimoji="1" lang="ja-JP" altLang="en-US" sz="1500" dirty="0"/>
                    </a:p>
                  </a:txBody>
                  <a:tcPr/>
                </a:tc>
                <a:tc>
                  <a:txBody>
                    <a:bodyPr/>
                    <a:lstStyle/>
                    <a:p>
                      <a:pPr algn="r"/>
                      <a:r>
                        <a:rPr kumimoji="1" lang="en-US" altLang="ja-JP" sz="1500" dirty="0" smtClean="0"/>
                        <a:t>4.86</a:t>
                      </a:r>
                      <a:endParaRPr kumimoji="1" lang="ja-JP" altLang="en-US" sz="1500" dirty="0"/>
                    </a:p>
                  </a:txBody>
                  <a:tcPr/>
                </a:tc>
                <a:tc>
                  <a:txBody>
                    <a:bodyPr/>
                    <a:lstStyle/>
                    <a:p>
                      <a:r>
                        <a:rPr kumimoji="1" lang="en-US" altLang="ja-JP" sz="1500" dirty="0" smtClean="0"/>
                        <a:t>**</a:t>
                      </a:r>
                      <a:endParaRPr kumimoji="1" lang="ja-JP" altLang="en-US" sz="1500" dirty="0"/>
                    </a:p>
                  </a:txBody>
                  <a:tcPr/>
                </a:tc>
                <a:extLst>
                  <a:ext uri="{0D108BD9-81ED-4DB2-BD59-A6C34878D82A}">
                    <a16:rowId xmlns="" xmlns:a16="http://schemas.microsoft.com/office/drawing/2014/main" val="1289778939"/>
                  </a:ext>
                </a:extLst>
              </a:tr>
              <a:tr h="233169">
                <a:tc gridSpan="2">
                  <a:txBody>
                    <a:bodyPr/>
                    <a:lstStyle/>
                    <a:p>
                      <a:r>
                        <a:rPr kumimoji="1" lang="ja-JP" altLang="en-US" sz="1500" dirty="0" smtClean="0"/>
                        <a:t>スケールパラメータ</a:t>
                      </a:r>
                      <a:endParaRPr kumimoji="1" lang="ja-JP" altLang="en-US" sz="1500" dirty="0"/>
                    </a:p>
                  </a:txBody>
                  <a:tcPr>
                    <a:lnB w="28575"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a:txBody>
                    <a:bodyPr/>
                    <a:lstStyle/>
                    <a:p>
                      <a:pPr algn="r"/>
                      <a:r>
                        <a:rPr kumimoji="1" lang="en-US" altLang="ja-JP" sz="1500" b="1" dirty="0" smtClean="0"/>
                        <a:t>0.444</a:t>
                      </a:r>
                      <a:endParaRPr kumimoji="1" lang="ja-JP" altLang="en-US" sz="1500" b="1" dirty="0"/>
                    </a:p>
                  </a:txBody>
                  <a:tcPr>
                    <a:lnB w="28575" cap="flat" cmpd="sng" algn="ctr">
                      <a:solidFill>
                        <a:schemeClr val="tx1"/>
                      </a:solidFill>
                      <a:prstDash val="solid"/>
                      <a:round/>
                      <a:headEnd type="none" w="med" len="med"/>
                      <a:tailEnd type="none" w="med" len="med"/>
                    </a:lnB>
                  </a:tcPr>
                </a:tc>
                <a:tc>
                  <a:txBody>
                    <a:bodyPr/>
                    <a:lstStyle/>
                    <a:p>
                      <a:pPr algn="r"/>
                      <a:r>
                        <a:rPr kumimoji="1" lang="en-US" altLang="ja-JP" sz="1500" b="1" dirty="0" smtClean="0"/>
                        <a:t>1.79</a:t>
                      </a:r>
                      <a:endParaRPr kumimoji="1" lang="ja-JP" altLang="en-US" sz="1500" b="1" dirty="0"/>
                    </a:p>
                  </a:txBody>
                  <a:tcPr>
                    <a:lnB w="28575" cap="flat" cmpd="sng" algn="ctr">
                      <a:solidFill>
                        <a:schemeClr val="tx1"/>
                      </a:solidFill>
                      <a:prstDash val="solid"/>
                      <a:round/>
                      <a:headEnd type="none" w="med" len="med"/>
                      <a:tailEnd type="none" w="med" len="med"/>
                    </a:lnB>
                  </a:tcPr>
                </a:tc>
                <a:tc>
                  <a:txBody>
                    <a:bodyPr/>
                    <a:lstStyle/>
                    <a:p>
                      <a:r>
                        <a:rPr kumimoji="1" lang="en-US" altLang="ja-JP" sz="1500" dirty="0" smtClean="0"/>
                        <a:t>*</a:t>
                      </a:r>
                      <a:endParaRPr kumimoji="1" lang="ja-JP" altLang="en-US" sz="1500" dirty="0"/>
                    </a:p>
                  </a:txBody>
                  <a:tcPr>
                    <a:lnB w="28575"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420953514"/>
                  </a:ext>
                </a:extLst>
              </a:tr>
              <a:tr h="233169">
                <a:tc gridSpan="2">
                  <a:txBody>
                    <a:bodyPr/>
                    <a:lstStyle/>
                    <a:p>
                      <a:r>
                        <a:rPr kumimoji="1" lang="ja-JP" altLang="en-US" sz="1500" dirty="0" smtClean="0"/>
                        <a:t>尤度比</a:t>
                      </a:r>
                      <a:endParaRPr kumimoji="1" lang="ja-JP" altLang="en-US" sz="1500" dirty="0"/>
                    </a:p>
                  </a:txBody>
                  <a:tcPr>
                    <a:lnT w="28575" cap="flat" cmpd="sng" algn="ctr">
                      <a:solidFill>
                        <a:schemeClr val="tx1"/>
                      </a:solidFill>
                      <a:prstDash val="solid"/>
                      <a:round/>
                      <a:headEnd type="none" w="med" len="med"/>
                      <a:tailEnd type="none" w="med" len="med"/>
                    </a:lnT>
                  </a:tcPr>
                </a:tc>
                <a:tc hMerge="1">
                  <a:txBody>
                    <a:bodyPr/>
                    <a:lstStyle/>
                    <a:p>
                      <a:endParaRPr kumimoji="1" lang="ja-JP" altLang="en-US" dirty="0"/>
                    </a:p>
                  </a:txBody>
                  <a:tcPr/>
                </a:tc>
                <a:tc gridSpan="3">
                  <a:txBody>
                    <a:bodyPr/>
                    <a:lstStyle/>
                    <a:p>
                      <a:pPr algn="ctr"/>
                      <a:r>
                        <a:rPr kumimoji="1" lang="en-US" altLang="ja-JP" sz="1500" dirty="0" smtClean="0"/>
                        <a:t>0.202</a:t>
                      </a:r>
                      <a:endParaRPr kumimoji="1" lang="ja-JP" altLang="en-US" sz="1500" dirty="0"/>
                    </a:p>
                  </a:txBody>
                  <a:tcPr>
                    <a:lnT w="28575" cap="flat" cmpd="sng" algn="ctr">
                      <a:solidFill>
                        <a:schemeClr val="tx1"/>
                      </a:solidFill>
                      <a:prstDash val="solid"/>
                      <a:round/>
                      <a:headEnd type="none" w="med" len="med"/>
                      <a:tailEnd type="none" w="med" len="med"/>
                    </a:lnT>
                  </a:tcPr>
                </a:tc>
                <a:tc hMerge="1">
                  <a:txBody>
                    <a:bodyPr/>
                    <a:lstStyle/>
                    <a:p>
                      <a:endParaRPr kumimoji="1" lang="ja-JP" altLang="en-US" sz="1500" dirty="0"/>
                    </a:p>
                  </a:txBody>
                  <a:tcPr/>
                </a:tc>
                <a:tc hMerge="1">
                  <a:txBody>
                    <a:bodyPr/>
                    <a:lstStyle/>
                    <a:p>
                      <a:endParaRPr kumimoji="1" lang="ja-JP" altLang="en-US" sz="1500" dirty="0"/>
                    </a:p>
                  </a:txBody>
                  <a:tcPr/>
                </a:tc>
                <a:extLst>
                  <a:ext uri="{0D108BD9-81ED-4DB2-BD59-A6C34878D82A}">
                    <a16:rowId xmlns="" xmlns:a16="http://schemas.microsoft.com/office/drawing/2014/main" val="2132110168"/>
                  </a:ext>
                </a:extLst>
              </a:tr>
              <a:tr h="233169">
                <a:tc gridSpan="2">
                  <a:txBody>
                    <a:bodyPr/>
                    <a:lstStyle/>
                    <a:p>
                      <a:r>
                        <a:rPr kumimoji="1" lang="ja-JP" altLang="en-US" sz="1500" dirty="0" smtClean="0"/>
                        <a:t>修正済み決定係数</a:t>
                      </a:r>
                      <a:endParaRPr kumimoji="1" lang="ja-JP" altLang="en-US" sz="1500" dirty="0"/>
                    </a:p>
                  </a:txBody>
                  <a:tcPr>
                    <a:lnB w="28575"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gridSpan="3">
                  <a:txBody>
                    <a:bodyPr/>
                    <a:lstStyle/>
                    <a:p>
                      <a:pPr algn="ctr"/>
                      <a:r>
                        <a:rPr kumimoji="1" lang="en-US" altLang="ja-JP" sz="1500" dirty="0" smtClean="0"/>
                        <a:t>0.175</a:t>
                      </a:r>
                      <a:endParaRPr kumimoji="1" lang="ja-JP" altLang="en-US" sz="1500" dirty="0"/>
                    </a:p>
                  </a:txBody>
                  <a:tcPr>
                    <a:lnB w="28575" cap="flat" cmpd="sng" algn="ctr">
                      <a:solidFill>
                        <a:schemeClr val="tx1"/>
                      </a:solidFill>
                      <a:prstDash val="solid"/>
                      <a:round/>
                      <a:headEnd type="none" w="med" len="med"/>
                      <a:tailEnd type="none" w="med" len="med"/>
                    </a:lnB>
                  </a:tcPr>
                </a:tc>
                <a:tc hMerge="1">
                  <a:txBody>
                    <a:bodyPr/>
                    <a:lstStyle/>
                    <a:p>
                      <a:endParaRPr kumimoji="1" lang="ja-JP" altLang="en-US" sz="1500" dirty="0"/>
                    </a:p>
                  </a:txBody>
                  <a:tcPr/>
                </a:tc>
                <a:tc hMerge="1">
                  <a:txBody>
                    <a:bodyPr/>
                    <a:lstStyle/>
                    <a:p>
                      <a:endParaRPr kumimoji="1" lang="ja-JP" altLang="en-US" sz="1500" dirty="0"/>
                    </a:p>
                  </a:txBody>
                  <a:tcPr/>
                </a:tc>
                <a:extLst>
                  <a:ext uri="{0D108BD9-81ED-4DB2-BD59-A6C34878D82A}">
                    <a16:rowId xmlns="" xmlns:a16="http://schemas.microsoft.com/office/drawing/2014/main" val="492619946"/>
                  </a:ext>
                </a:extLst>
              </a:tr>
              <a:tr h="233169">
                <a:tc gridSpan="2">
                  <a:txBody>
                    <a:bodyPr/>
                    <a:lstStyle/>
                    <a:p>
                      <a:r>
                        <a:rPr kumimoji="1" lang="ja-JP" altLang="en-US" sz="1500" dirty="0" smtClean="0"/>
                        <a:t>サンプル数</a:t>
                      </a:r>
                      <a:endParaRPr kumimoji="1" lang="ja-JP" altLang="en-US" sz="1500" dirty="0"/>
                    </a:p>
                  </a:txBody>
                  <a:tcPr>
                    <a:lnT w="28575" cap="flat" cmpd="sng" algn="ctr">
                      <a:solidFill>
                        <a:schemeClr val="tx1"/>
                      </a:solidFill>
                      <a:prstDash val="solid"/>
                      <a:round/>
                      <a:headEnd type="none" w="med" len="med"/>
                      <a:tailEnd type="none" w="med" len="med"/>
                    </a:lnT>
                  </a:tcPr>
                </a:tc>
                <a:tc hMerge="1">
                  <a:txBody>
                    <a:bodyPr/>
                    <a:lstStyle/>
                    <a:p>
                      <a:endParaRPr kumimoji="1" lang="ja-JP" altLang="en-US" dirty="0"/>
                    </a:p>
                  </a:txBody>
                  <a:tcPr/>
                </a:tc>
                <a:tc gridSpan="3">
                  <a:txBody>
                    <a:bodyPr/>
                    <a:lstStyle/>
                    <a:p>
                      <a:pPr algn="ctr"/>
                      <a:r>
                        <a:rPr kumimoji="1" lang="en-US" altLang="ja-JP" sz="1500" dirty="0" smtClean="0"/>
                        <a:t>309</a:t>
                      </a:r>
                      <a:endParaRPr kumimoji="1" lang="ja-JP" altLang="en-US" sz="1500" dirty="0"/>
                    </a:p>
                  </a:txBody>
                  <a:tcPr>
                    <a:lnT w="28575" cap="flat" cmpd="sng" algn="ctr">
                      <a:solidFill>
                        <a:schemeClr val="tx1"/>
                      </a:solidFill>
                      <a:prstDash val="solid"/>
                      <a:round/>
                      <a:headEnd type="none" w="med" len="med"/>
                      <a:tailEnd type="none" w="med" len="med"/>
                    </a:lnT>
                  </a:tcPr>
                </a:tc>
                <a:tc hMerge="1">
                  <a:txBody>
                    <a:bodyPr/>
                    <a:lstStyle/>
                    <a:p>
                      <a:endParaRPr kumimoji="1" lang="ja-JP" altLang="en-US" sz="1500" dirty="0"/>
                    </a:p>
                  </a:txBody>
                  <a:tcPr/>
                </a:tc>
                <a:tc hMerge="1">
                  <a:txBody>
                    <a:bodyPr/>
                    <a:lstStyle/>
                    <a:p>
                      <a:endParaRPr kumimoji="1" lang="ja-JP" altLang="en-US" sz="1500" dirty="0"/>
                    </a:p>
                  </a:txBody>
                  <a:tcPr/>
                </a:tc>
                <a:extLst>
                  <a:ext uri="{0D108BD9-81ED-4DB2-BD59-A6C34878D82A}">
                    <a16:rowId xmlns="" xmlns:a16="http://schemas.microsoft.com/office/drawing/2014/main" val="4066564306"/>
                  </a:ext>
                </a:extLst>
              </a:tr>
            </a:tbl>
          </a:graphicData>
        </a:graphic>
      </p:graphicFrame>
      <p:sp>
        <p:nvSpPr>
          <p:cNvPr id="6" name="右中かっこ 5"/>
          <p:cNvSpPr/>
          <p:nvPr/>
        </p:nvSpPr>
        <p:spPr>
          <a:xfrm>
            <a:off x="5724128" y="404664"/>
            <a:ext cx="360040" cy="1512168"/>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テキスト ボックス 6"/>
          <p:cNvSpPr txBox="1"/>
          <p:nvPr/>
        </p:nvSpPr>
        <p:spPr>
          <a:xfrm>
            <a:off x="6084168" y="745249"/>
            <a:ext cx="2646878" cy="830997"/>
          </a:xfrm>
          <a:prstGeom prst="rect">
            <a:avLst/>
          </a:prstGeom>
          <a:noFill/>
        </p:spPr>
        <p:txBody>
          <a:bodyPr wrap="none" rtlCol="0">
            <a:spAutoFit/>
          </a:bodyPr>
          <a:lstStyle/>
          <a:p>
            <a:r>
              <a:rPr kumimoji="1" lang="ja-JP" altLang="en-US" sz="2400" dirty="0" smtClean="0"/>
              <a:t>パラメータの符号</a:t>
            </a:r>
            <a:endParaRPr kumimoji="1" lang="en-US" altLang="ja-JP" sz="2400" dirty="0" smtClean="0"/>
          </a:p>
          <a:p>
            <a:r>
              <a:rPr kumimoji="1" lang="ja-JP" altLang="en-US" sz="2400" dirty="0" smtClean="0"/>
              <a:t>の整合性は取れた</a:t>
            </a:r>
            <a:endParaRPr kumimoji="1" lang="en-US" altLang="ja-JP" sz="2400" dirty="0" smtClean="0"/>
          </a:p>
        </p:txBody>
      </p:sp>
      <p:cxnSp>
        <p:nvCxnSpPr>
          <p:cNvPr id="9" name="直線矢印コネクタ 8"/>
          <p:cNvCxnSpPr/>
          <p:nvPr/>
        </p:nvCxnSpPr>
        <p:spPr>
          <a:xfrm flipV="1">
            <a:off x="5855568" y="4941168"/>
            <a:ext cx="372616" cy="64807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6084168" y="4221088"/>
            <a:ext cx="2954655" cy="830997"/>
          </a:xfrm>
          <a:prstGeom prst="rect">
            <a:avLst/>
          </a:prstGeom>
          <a:noFill/>
        </p:spPr>
        <p:txBody>
          <a:bodyPr wrap="none" rtlCol="0">
            <a:spAutoFit/>
          </a:bodyPr>
          <a:lstStyle/>
          <a:p>
            <a:r>
              <a:rPr kumimoji="1" lang="ja-JP" altLang="en-US" sz="2400" dirty="0" smtClean="0"/>
              <a:t>スケールパラメータ</a:t>
            </a:r>
            <a:endParaRPr kumimoji="1" lang="en-US" altLang="ja-JP" sz="2400" dirty="0" smtClean="0"/>
          </a:p>
          <a:p>
            <a:r>
              <a:rPr lang="ja-JP" altLang="en-US" sz="2400" dirty="0" smtClean="0"/>
              <a:t>は</a:t>
            </a:r>
            <a:r>
              <a:rPr lang="en-US" altLang="ja-JP" sz="2400" dirty="0" smtClean="0"/>
              <a:t>0</a:t>
            </a:r>
            <a:r>
              <a:rPr lang="ja-JP" altLang="en-US" sz="2400" dirty="0" smtClean="0"/>
              <a:t>から</a:t>
            </a:r>
            <a:r>
              <a:rPr lang="en-US" altLang="ja-JP" sz="2400" dirty="0" smtClean="0"/>
              <a:t>1</a:t>
            </a:r>
            <a:r>
              <a:rPr lang="ja-JP" altLang="en-US" sz="2400" dirty="0" smtClean="0"/>
              <a:t>の範囲内</a:t>
            </a:r>
            <a:endParaRPr kumimoji="1" lang="en-US" altLang="ja-JP" sz="2400" dirty="0" smtClean="0"/>
          </a:p>
        </p:txBody>
      </p:sp>
      <p:sp>
        <p:nvSpPr>
          <p:cNvPr id="15" name="テキスト ボックス 14"/>
          <p:cNvSpPr txBox="1"/>
          <p:nvPr/>
        </p:nvSpPr>
        <p:spPr>
          <a:xfrm>
            <a:off x="6066138" y="55376"/>
            <a:ext cx="1313180" cy="646331"/>
          </a:xfrm>
          <a:prstGeom prst="rect">
            <a:avLst/>
          </a:prstGeom>
          <a:noFill/>
        </p:spPr>
        <p:txBody>
          <a:bodyPr wrap="none" rtlCol="0">
            <a:spAutoFit/>
          </a:bodyPr>
          <a:lstStyle/>
          <a:p>
            <a:r>
              <a:rPr kumimoji="1" lang="en-US" altLang="ja-JP" dirty="0" smtClean="0"/>
              <a:t>*10%</a:t>
            </a:r>
            <a:r>
              <a:rPr kumimoji="1" lang="ja-JP" altLang="en-US" dirty="0" smtClean="0"/>
              <a:t>有意</a:t>
            </a:r>
            <a:endParaRPr kumimoji="1" lang="en-US" altLang="ja-JP" dirty="0" smtClean="0"/>
          </a:p>
          <a:p>
            <a:r>
              <a:rPr lang="en-US" altLang="ja-JP" dirty="0" smtClean="0"/>
              <a:t>**1%</a:t>
            </a:r>
            <a:r>
              <a:rPr lang="ja-JP" altLang="en-US" dirty="0"/>
              <a:t>有意</a:t>
            </a:r>
            <a:endParaRPr kumimoji="1" lang="ja-JP" altLang="en-US" dirty="0"/>
          </a:p>
        </p:txBody>
      </p:sp>
      <p:cxnSp>
        <p:nvCxnSpPr>
          <p:cNvPr id="16" name="直線矢印コネクタ 15"/>
          <p:cNvCxnSpPr>
            <a:endCxn id="17" idx="1"/>
          </p:cNvCxnSpPr>
          <p:nvPr/>
        </p:nvCxnSpPr>
        <p:spPr>
          <a:xfrm>
            <a:off x="5626968" y="6292771"/>
            <a:ext cx="457200"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084168" y="5877272"/>
            <a:ext cx="2646878" cy="830997"/>
          </a:xfrm>
          <a:prstGeom prst="rect">
            <a:avLst/>
          </a:prstGeom>
          <a:noFill/>
        </p:spPr>
        <p:txBody>
          <a:bodyPr wrap="none" rtlCol="0">
            <a:spAutoFit/>
          </a:bodyPr>
          <a:lstStyle/>
          <a:p>
            <a:r>
              <a:rPr lang="ja-JP" altLang="en-US" sz="2400" dirty="0" smtClean="0"/>
              <a:t>尤度比はもうひと</a:t>
            </a:r>
            <a:endParaRPr lang="en-US" altLang="ja-JP" sz="2400" dirty="0" smtClean="0"/>
          </a:p>
          <a:p>
            <a:r>
              <a:rPr lang="ja-JP" altLang="en-US" sz="2400" dirty="0" smtClean="0"/>
              <a:t>踏ん張り</a:t>
            </a:r>
            <a:endParaRPr lang="en-US" altLang="ja-JP" sz="2400" dirty="0" smtClean="0"/>
          </a:p>
        </p:txBody>
      </p:sp>
    </p:spTree>
    <p:extLst>
      <p:ext uri="{BB962C8B-B14F-4D97-AF65-F5344CB8AC3E}">
        <p14:creationId xmlns:p14="http://schemas.microsoft.com/office/powerpoint/2010/main" val="237582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3" grpId="0"/>
      <p:bldP spid="15"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quarter" idx="13"/>
          </p:nvPr>
        </p:nvSpPr>
        <p:spPr/>
        <p:txBody>
          <a:bodyPr/>
          <a:lstStyle/>
          <a:p>
            <a:r>
              <a:rPr kumimoji="1" lang="ja-JP" altLang="en-US" dirty="0" smtClean="0"/>
              <a:t>政策シミュレーションとして鉄道・バスのアクセス時間とイグレス時間を減少させた場合の交通手段の変化を見る</a:t>
            </a:r>
            <a:endParaRPr kumimoji="1" lang="ja-JP" altLang="en-US" dirty="0"/>
          </a:p>
        </p:txBody>
      </p:sp>
      <p:sp>
        <p:nvSpPr>
          <p:cNvPr id="3" name="タイトル 2"/>
          <p:cNvSpPr>
            <a:spLocks noGrp="1"/>
          </p:cNvSpPr>
          <p:nvPr>
            <p:ph type="title"/>
          </p:nvPr>
        </p:nvSpPr>
        <p:spPr/>
        <p:txBody>
          <a:bodyPr/>
          <a:lstStyle/>
          <a:p>
            <a:r>
              <a:rPr kumimoji="1" lang="ja-JP" altLang="en-US" dirty="0" smtClean="0"/>
              <a:t>政策シミュレーション</a:t>
            </a:r>
            <a:endParaRPr kumimoji="1" lang="ja-JP" altLang="en-US" dirty="0"/>
          </a:p>
        </p:txBody>
      </p:sp>
      <p:sp>
        <p:nvSpPr>
          <p:cNvPr id="4" name="スライド番号プレースホルダー 3"/>
          <p:cNvSpPr>
            <a:spLocks noGrp="1"/>
          </p:cNvSpPr>
          <p:nvPr>
            <p:ph type="sldNum" sz="quarter" idx="15"/>
          </p:nvPr>
        </p:nvSpPr>
        <p:spPr/>
        <p:txBody>
          <a:bodyPr/>
          <a:lstStyle/>
          <a:p>
            <a:fld id="{343F9D0E-2B4D-4E91-9200-D02353D1376A}" type="slidenum">
              <a:rPr kumimoji="1" lang="ja-JP" altLang="en-US" smtClean="0"/>
              <a:t>6</a:t>
            </a:fld>
            <a:endParaRPr kumimoji="1" lang="ja-JP" altLang="en-US"/>
          </a:p>
        </p:txBody>
      </p:sp>
      <p:sp>
        <p:nvSpPr>
          <p:cNvPr id="5" name="角丸四角形 4"/>
          <p:cNvSpPr/>
          <p:nvPr/>
        </p:nvSpPr>
        <p:spPr>
          <a:xfrm>
            <a:off x="0" y="6093296"/>
            <a:ext cx="9144000" cy="7200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200" dirty="0" smtClean="0"/>
              <a:t>ご清聴ありがとうございました</a:t>
            </a:r>
            <a:endParaRPr kumimoji="1" lang="ja-JP" altLang="en-US" sz="3200" dirty="0"/>
          </a:p>
        </p:txBody>
      </p:sp>
      <p:graphicFrame>
        <p:nvGraphicFramePr>
          <p:cNvPr id="6" name="表 5"/>
          <p:cNvGraphicFramePr>
            <a:graphicFrameLocks noGrp="1"/>
          </p:cNvGraphicFramePr>
          <p:nvPr>
            <p:extLst>
              <p:ext uri="{D42A27DB-BD31-4B8C-83A1-F6EECF244321}">
                <p14:modId xmlns:p14="http://schemas.microsoft.com/office/powerpoint/2010/main" val="3082328744"/>
              </p:ext>
            </p:extLst>
          </p:nvPr>
        </p:nvGraphicFramePr>
        <p:xfrm>
          <a:off x="611560" y="2492896"/>
          <a:ext cx="8208912" cy="3259096"/>
        </p:xfrm>
        <a:graphic>
          <a:graphicData uri="http://schemas.openxmlformats.org/drawingml/2006/table">
            <a:tbl>
              <a:tblPr firstRow="1" bandRow="1">
                <a:tableStyleId>{68D230F3-CF80-4859-8CE7-A43EE81993B5}</a:tableStyleId>
              </a:tblPr>
              <a:tblGrid>
                <a:gridCol w="1368152"/>
                <a:gridCol w="2736304"/>
                <a:gridCol w="1368152"/>
                <a:gridCol w="2736304"/>
              </a:tblGrid>
              <a:tr h="504056">
                <a:tc>
                  <a:txBody>
                    <a:bodyPr/>
                    <a:lstStyle/>
                    <a:p>
                      <a:endParaRPr kumimoji="1" lang="ja-JP" altLang="en-US" sz="2400" dirty="0"/>
                    </a:p>
                  </a:txBody>
                  <a:tcPr marL="124288" marR="124288" marT="62144" marB="62144"/>
                </a:tc>
                <a:tc>
                  <a:txBody>
                    <a:bodyPr/>
                    <a:lstStyle/>
                    <a:p>
                      <a:pPr algn="ctr"/>
                      <a:r>
                        <a:rPr kumimoji="1" lang="ja-JP" altLang="en-US" sz="2400" dirty="0" smtClean="0"/>
                        <a:t>政策前</a:t>
                      </a:r>
                      <a:endParaRPr kumimoji="1" lang="ja-JP" altLang="en-US" sz="2400" dirty="0"/>
                    </a:p>
                  </a:txBody>
                  <a:tcPr marL="124288" marR="124288" marT="62144" marB="62144"/>
                </a:tc>
                <a:tc>
                  <a:txBody>
                    <a:bodyPr/>
                    <a:lstStyle/>
                    <a:p>
                      <a:endParaRPr kumimoji="1" lang="ja-JP" altLang="en-US" sz="2400" dirty="0"/>
                    </a:p>
                  </a:txBody>
                  <a:tcPr marL="124288" marR="124288" marT="62144" marB="62144">
                    <a:lnB w="12700" cmpd="sng">
                      <a:noFill/>
                    </a:lnB>
                  </a:tcPr>
                </a:tc>
                <a:tc>
                  <a:txBody>
                    <a:bodyPr/>
                    <a:lstStyle/>
                    <a:p>
                      <a:pPr algn="ctr"/>
                      <a:r>
                        <a:rPr kumimoji="1" lang="ja-JP" altLang="en-US" sz="2400" dirty="0" smtClean="0"/>
                        <a:t>政策後</a:t>
                      </a:r>
                      <a:endParaRPr kumimoji="1" lang="ja-JP" altLang="en-US" sz="2400" dirty="0"/>
                    </a:p>
                  </a:txBody>
                  <a:tcPr marL="124288" marR="124288" marT="62144" marB="62144"/>
                </a:tc>
              </a:tr>
              <a:tr h="504056">
                <a:tc>
                  <a:txBody>
                    <a:bodyPr/>
                    <a:lstStyle/>
                    <a:p>
                      <a:r>
                        <a:rPr kumimoji="1" lang="ja-JP" altLang="en-US" sz="2400" dirty="0" smtClean="0"/>
                        <a:t>鉄道</a:t>
                      </a:r>
                      <a:endParaRPr kumimoji="1" lang="ja-JP" altLang="en-US" sz="2400" dirty="0"/>
                    </a:p>
                  </a:txBody>
                  <a:tcPr marL="124288" marR="124288" marT="62144" marB="62144"/>
                </a:tc>
                <a:tc>
                  <a:txBody>
                    <a:bodyPr/>
                    <a:lstStyle/>
                    <a:p>
                      <a:pPr algn="ctr"/>
                      <a:r>
                        <a:rPr kumimoji="1" lang="en-US" altLang="ja-JP" sz="2800" dirty="0" smtClean="0"/>
                        <a:t>33%</a:t>
                      </a:r>
                      <a:endParaRPr kumimoji="1" lang="ja-JP" altLang="en-US" sz="2800" dirty="0"/>
                    </a:p>
                  </a:txBody>
                  <a:tcPr marL="124288" marR="124288" marT="62144" marB="62144">
                    <a:lnR>
                      <a:noFill/>
                    </a:lnR>
                  </a:tcPr>
                </a:tc>
                <a:tc>
                  <a:txBody>
                    <a:bodyPr/>
                    <a:lstStyle/>
                    <a:p>
                      <a:endParaRPr kumimoji="1" lang="ja-JP" altLang="en-US" sz="2400" dirty="0"/>
                    </a:p>
                  </a:txBody>
                  <a:tcPr marL="124288" marR="124288" marT="62144" marB="62144">
                    <a:lnL>
                      <a:noFill/>
                    </a:lnL>
                    <a:lnR>
                      <a:noFill/>
                    </a:lnR>
                    <a:lnT w="12700" cmpd="sng">
                      <a:noFill/>
                    </a:lnT>
                    <a:lnB>
                      <a:noFill/>
                    </a:lnB>
                    <a:lnTlToBr w="12700" cmpd="sng">
                      <a:noFill/>
                      <a:prstDash val="solid"/>
                    </a:lnTlToBr>
                    <a:lnBlToTr w="12700" cmpd="sng">
                      <a:noFill/>
                      <a:prstDash val="solid"/>
                    </a:lnBlToTr>
                    <a:noFill/>
                  </a:tcPr>
                </a:tc>
                <a:tc>
                  <a:txBody>
                    <a:bodyPr/>
                    <a:lstStyle/>
                    <a:p>
                      <a:pPr algn="ctr"/>
                      <a:r>
                        <a:rPr kumimoji="1" lang="en-US" altLang="ja-JP" sz="2800" b="1" dirty="0" smtClean="0">
                          <a:solidFill>
                            <a:srgbClr val="FF0000"/>
                          </a:solidFill>
                        </a:rPr>
                        <a:t>46%</a:t>
                      </a:r>
                      <a:endParaRPr kumimoji="1" lang="ja-JP" altLang="en-US" sz="2800" b="1" dirty="0">
                        <a:solidFill>
                          <a:srgbClr val="FF0000"/>
                        </a:solidFill>
                      </a:endParaRPr>
                    </a:p>
                  </a:txBody>
                  <a:tcPr marL="124288" marR="124288" marT="62144" marB="62144">
                    <a:lnL>
                      <a:noFill/>
                    </a:lnL>
                  </a:tcPr>
                </a:tc>
              </a:tr>
              <a:tr h="504056">
                <a:tc>
                  <a:txBody>
                    <a:bodyPr/>
                    <a:lstStyle/>
                    <a:p>
                      <a:r>
                        <a:rPr kumimoji="1" lang="ja-JP" altLang="en-US" sz="2400" dirty="0" smtClean="0"/>
                        <a:t>自動車</a:t>
                      </a:r>
                      <a:endParaRPr kumimoji="1" lang="ja-JP" altLang="en-US" sz="2400" dirty="0"/>
                    </a:p>
                  </a:txBody>
                  <a:tcPr marL="124288" marR="124288" marT="62144" marB="62144"/>
                </a:tc>
                <a:tc>
                  <a:txBody>
                    <a:bodyPr/>
                    <a:lstStyle/>
                    <a:p>
                      <a:pPr algn="ctr"/>
                      <a:r>
                        <a:rPr kumimoji="1" lang="en-US" altLang="ja-JP" sz="2800" dirty="0" smtClean="0"/>
                        <a:t>35%</a:t>
                      </a:r>
                      <a:endParaRPr kumimoji="1" lang="ja-JP" altLang="en-US" sz="2800" dirty="0"/>
                    </a:p>
                  </a:txBody>
                  <a:tcPr marL="124288" marR="124288" marT="62144" marB="62144"/>
                </a:tc>
                <a:tc>
                  <a:txBody>
                    <a:bodyPr/>
                    <a:lstStyle/>
                    <a:p>
                      <a:endParaRPr kumimoji="1" lang="ja-JP" altLang="en-US" sz="2400" dirty="0"/>
                    </a:p>
                  </a:txBody>
                  <a:tcPr marL="124288" marR="124288" marT="62144" marB="62144">
                    <a:lnT>
                      <a:noFill/>
                    </a:lnT>
                  </a:tcPr>
                </a:tc>
                <a:tc>
                  <a:txBody>
                    <a:bodyPr/>
                    <a:lstStyle/>
                    <a:p>
                      <a:pPr algn="ctr"/>
                      <a:r>
                        <a:rPr kumimoji="1" lang="en-US" altLang="ja-JP" sz="2800" b="1" dirty="0" smtClean="0">
                          <a:solidFill>
                            <a:srgbClr val="00B0F0"/>
                          </a:solidFill>
                        </a:rPr>
                        <a:t>28%</a:t>
                      </a:r>
                      <a:endParaRPr kumimoji="1" lang="ja-JP" altLang="en-US" sz="2800" b="1" dirty="0">
                        <a:solidFill>
                          <a:srgbClr val="00B0F0"/>
                        </a:solidFill>
                      </a:endParaRPr>
                    </a:p>
                  </a:txBody>
                  <a:tcPr marL="124288" marR="124288" marT="62144" marB="62144"/>
                </a:tc>
              </a:tr>
              <a:tr h="504056">
                <a:tc>
                  <a:txBody>
                    <a:bodyPr/>
                    <a:lstStyle/>
                    <a:p>
                      <a:r>
                        <a:rPr kumimoji="1" lang="ja-JP" altLang="en-US" sz="2400" dirty="0" smtClean="0"/>
                        <a:t>バス</a:t>
                      </a:r>
                      <a:endParaRPr kumimoji="1" lang="ja-JP" altLang="en-US" sz="2400" dirty="0"/>
                    </a:p>
                  </a:txBody>
                  <a:tcPr marL="124288" marR="124288" marT="62144" marB="62144"/>
                </a:tc>
                <a:tc>
                  <a:txBody>
                    <a:bodyPr/>
                    <a:lstStyle/>
                    <a:p>
                      <a:pPr algn="ctr"/>
                      <a:r>
                        <a:rPr kumimoji="1" lang="en-US" altLang="ja-JP" sz="2800" dirty="0" smtClean="0"/>
                        <a:t>2%</a:t>
                      </a:r>
                      <a:endParaRPr kumimoji="1" lang="ja-JP" altLang="en-US" sz="2800" dirty="0"/>
                    </a:p>
                  </a:txBody>
                  <a:tcPr marL="124288" marR="124288" marT="62144" marB="62144"/>
                </a:tc>
                <a:tc>
                  <a:txBody>
                    <a:bodyPr/>
                    <a:lstStyle/>
                    <a:p>
                      <a:endParaRPr kumimoji="1" lang="ja-JP" altLang="en-US" sz="2400" dirty="0"/>
                    </a:p>
                  </a:txBody>
                  <a:tcPr marL="124288" marR="124288" marT="62144" marB="62144">
                    <a:noFill/>
                  </a:tcPr>
                </a:tc>
                <a:tc>
                  <a:txBody>
                    <a:bodyPr/>
                    <a:lstStyle/>
                    <a:p>
                      <a:pPr algn="ctr"/>
                      <a:r>
                        <a:rPr kumimoji="1" lang="en-US" altLang="ja-JP" sz="2800" dirty="0" smtClean="0"/>
                        <a:t>2%</a:t>
                      </a:r>
                      <a:endParaRPr kumimoji="1" lang="ja-JP" altLang="en-US" sz="2800" dirty="0"/>
                    </a:p>
                  </a:txBody>
                  <a:tcPr marL="124288" marR="124288" marT="62144" marB="62144"/>
                </a:tc>
              </a:tr>
              <a:tr h="504056">
                <a:tc>
                  <a:txBody>
                    <a:bodyPr/>
                    <a:lstStyle/>
                    <a:p>
                      <a:r>
                        <a:rPr kumimoji="1" lang="ja-JP" altLang="en-US" sz="2400" dirty="0" smtClean="0"/>
                        <a:t>自転車</a:t>
                      </a:r>
                      <a:endParaRPr kumimoji="1" lang="ja-JP" altLang="en-US" sz="2400" dirty="0"/>
                    </a:p>
                  </a:txBody>
                  <a:tcPr marL="124288" marR="124288" marT="62144" marB="62144"/>
                </a:tc>
                <a:tc>
                  <a:txBody>
                    <a:bodyPr/>
                    <a:lstStyle/>
                    <a:p>
                      <a:pPr algn="ctr"/>
                      <a:r>
                        <a:rPr kumimoji="1" lang="en-US" altLang="ja-JP" sz="2800" dirty="0" smtClean="0"/>
                        <a:t>17%</a:t>
                      </a:r>
                      <a:endParaRPr kumimoji="1" lang="ja-JP" altLang="en-US" sz="2800" dirty="0"/>
                    </a:p>
                  </a:txBody>
                  <a:tcPr marL="124288" marR="124288" marT="62144" marB="62144"/>
                </a:tc>
                <a:tc>
                  <a:txBody>
                    <a:bodyPr/>
                    <a:lstStyle/>
                    <a:p>
                      <a:endParaRPr kumimoji="1" lang="ja-JP" altLang="en-US" sz="2400" dirty="0"/>
                    </a:p>
                  </a:txBody>
                  <a:tcPr marL="124288" marR="124288" marT="62144" marB="62144"/>
                </a:tc>
                <a:tc>
                  <a:txBody>
                    <a:bodyPr/>
                    <a:lstStyle/>
                    <a:p>
                      <a:pPr algn="ctr"/>
                      <a:r>
                        <a:rPr kumimoji="1" lang="en-US" altLang="ja-JP" sz="2800" dirty="0" smtClean="0"/>
                        <a:t>14%</a:t>
                      </a:r>
                      <a:endParaRPr kumimoji="1" lang="ja-JP" altLang="en-US" sz="2800" dirty="0"/>
                    </a:p>
                  </a:txBody>
                  <a:tcPr marL="124288" marR="124288" marT="62144" marB="62144"/>
                </a:tc>
              </a:tr>
              <a:tr h="504056">
                <a:tc>
                  <a:txBody>
                    <a:bodyPr/>
                    <a:lstStyle/>
                    <a:p>
                      <a:r>
                        <a:rPr kumimoji="1" lang="ja-JP" altLang="en-US" sz="2400" dirty="0" smtClean="0"/>
                        <a:t>徒歩</a:t>
                      </a:r>
                      <a:endParaRPr kumimoji="1" lang="ja-JP" altLang="en-US" sz="2400" dirty="0"/>
                    </a:p>
                  </a:txBody>
                  <a:tcPr marL="124288" marR="124288" marT="62144" marB="62144"/>
                </a:tc>
                <a:tc>
                  <a:txBody>
                    <a:bodyPr/>
                    <a:lstStyle/>
                    <a:p>
                      <a:pPr algn="ctr"/>
                      <a:r>
                        <a:rPr kumimoji="1" lang="en-US" altLang="ja-JP" sz="2800" dirty="0" smtClean="0"/>
                        <a:t>14%</a:t>
                      </a:r>
                      <a:endParaRPr kumimoji="1" lang="ja-JP" altLang="en-US" sz="2800" dirty="0"/>
                    </a:p>
                  </a:txBody>
                  <a:tcPr marL="124288" marR="124288" marT="62144" marB="62144"/>
                </a:tc>
                <a:tc>
                  <a:txBody>
                    <a:bodyPr/>
                    <a:lstStyle/>
                    <a:p>
                      <a:endParaRPr kumimoji="1" lang="ja-JP" altLang="en-US" sz="2400" dirty="0"/>
                    </a:p>
                  </a:txBody>
                  <a:tcPr marL="124288" marR="124288" marT="62144" marB="62144">
                    <a:noFill/>
                  </a:tcPr>
                </a:tc>
                <a:tc>
                  <a:txBody>
                    <a:bodyPr/>
                    <a:lstStyle/>
                    <a:p>
                      <a:pPr algn="ctr"/>
                      <a:r>
                        <a:rPr kumimoji="1" lang="en-US" altLang="ja-JP" sz="2800" dirty="0" smtClean="0"/>
                        <a:t>10%</a:t>
                      </a:r>
                      <a:endParaRPr kumimoji="1" lang="ja-JP" altLang="en-US" sz="2800" dirty="0"/>
                    </a:p>
                  </a:txBody>
                  <a:tcPr marL="124288" marR="124288" marT="62144" marB="62144"/>
                </a:tc>
              </a:tr>
            </a:tbl>
          </a:graphicData>
        </a:graphic>
      </p:graphicFrame>
      <p:sp>
        <p:nvSpPr>
          <p:cNvPr id="7" name="右矢印 6"/>
          <p:cNvSpPr/>
          <p:nvPr/>
        </p:nvSpPr>
        <p:spPr>
          <a:xfrm>
            <a:off x="4932040" y="3183948"/>
            <a:ext cx="978408" cy="165618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55386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コンテンツ プレースホルダー 1"/>
          <p:cNvSpPr>
            <a:spLocks noGrp="1"/>
          </p:cNvSpPr>
          <p:nvPr>
            <p:ph sz="quarter" idx="13"/>
          </p:nvPr>
        </p:nvSpPr>
        <p:spPr/>
        <p:txBody>
          <a:bodyPr/>
          <a:lstStyle/>
          <a:p>
            <a:r>
              <a:rPr kumimoji="1" lang="en-US" altLang="ja-JP" dirty="0" smtClean="0"/>
              <a:t>2009</a:t>
            </a:r>
            <a:r>
              <a:rPr kumimoji="1" lang="ja-JP" altLang="en-US" dirty="0" smtClean="0"/>
              <a:t>年</a:t>
            </a:r>
            <a:r>
              <a:rPr kumimoji="1" lang="en-US" altLang="ja-JP" dirty="0" smtClean="0"/>
              <a:t>cleaning all</a:t>
            </a:r>
            <a:r>
              <a:rPr kumimoji="1" lang="ja-JP" altLang="en-US" dirty="0" smtClean="0"/>
              <a:t>データを用いて</a:t>
            </a:r>
            <a:r>
              <a:rPr lang="en-US" altLang="ja-JP" dirty="0"/>
              <a:t/>
            </a:r>
            <a:br>
              <a:rPr lang="en-US" altLang="ja-JP" dirty="0"/>
            </a:br>
            <a:r>
              <a:rPr lang="en-US" altLang="ja-JP" dirty="0" smtClean="0"/>
              <a:t/>
            </a:r>
            <a:br>
              <a:rPr lang="en-US" altLang="ja-JP" dirty="0" smtClean="0"/>
            </a:br>
            <a:r>
              <a:rPr kumimoji="1" lang="ja-JP" altLang="en-US" dirty="0" smtClean="0"/>
              <a:t>神奈川県内を発着地</a:t>
            </a:r>
            <a:r>
              <a:rPr kumimoji="1" lang="en-US" altLang="ja-JP" dirty="0" smtClean="0"/>
              <a:t/>
            </a:r>
            <a:br>
              <a:rPr kumimoji="1" lang="en-US" altLang="ja-JP" dirty="0" smtClean="0"/>
            </a:br>
            <a:r>
              <a:rPr lang="ja-JP" altLang="en-US" dirty="0" smtClean="0"/>
              <a:t>私事トリップ</a:t>
            </a:r>
            <a:r>
              <a:rPr lang="en-US" altLang="ja-JP" dirty="0" smtClean="0"/>
              <a:t>(</a:t>
            </a:r>
            <a:r>
              <a:rPr lang="ja-JP" altLang="en-US" dirty="0" smtClean="0"/>
              <a:t>買物・娯楽・食事・散歩</a:t>
            </a:r>
            <a:r>
              <a:rPr lang="en-US" altLang="ja-JP" dirty="0" smtClean="0"/>
              <a:t>)</a:t>
            </a:r>
            <a:r>
              <a:rPr lang="ja-JP" altLang="en-US" dirty="0" smtClean="0"/>
              <a:t>に限定</a:t>
            </a:r>
            <a:r>
              <a:rPr lang="en-US" altLang="ja-JP" dirty="0" smtClean="0"/>
              <a:t/>
            </a:r>
            <a:br>
              <a:rPr lang="en-US" altLang="ja-JP" dirty="0" smtClean="0"/>
            </a:br>
            <a:r>
              <a:rPr lang="en-US" altLang="ja-JP" dirty="0" smtClean="0"/>
              <a:t/>
            </a:r>
            <a:br>
              <a:rPr lang="en-US" altLang="ja-JP" dirty="0" smtClean="0"/>
            </a:br>
            <a:r>
              <a:rPr lang="ja-JP" altLang="en-US" dirty="0" smtClean="0"/>
              <a:t>した計</a:t>
            </a:r>
            <a:r>
              <a:rPr lang="en-US" altLang="ja-JP" dirty="0" smtClean="0"/>
              <a:t>309</a:t>
            </a:r>
            <a:r>
              <a:rPr lang="ja-JP" altLang="en-US" dirty="0"/>
              <a:t>トリップ</a:t>
            </a:r>
            <a:r>
              <a:rPr lang="ja-JP" altLang="en-US" dirty="0" smtClean="0"/>
              <a:t>をサンプルとした。</a:t>
            </a:r>
            <a:endParaRPr lang="en-US" altLang="ja-JP" dirty="0" smtClean="0"/>
          </a:p>
          <a:p>
            <a:endParaRPr kumimoji="1" lang="ja-JP" altLang="en-US" dirty="0"/>
          </a:p>
        </p:txBody>
      </p:sp>
      <p:sp>
        <p:nvSpPr>
          <p:cNvPr id="3" name="タイトル 2"/>
          <p:cNvSpPr>
            <a:spLocks noGrp="1"/>
          </p:cNvSpPr>
          <p:nvPr>
            <p:ph type="title"/>
          </p:nvPr>
        </p:nvSpPr>
        <p:spPr/>
        <p:txBody>
          <a:bodyPr/>
          <a:lstStyle/>
          <a:p>
            <a:r>
              <a:rPr kumimoji="1" lang="ja-JP" altLang="en-US" dirty="0" smtClean="0"/>
              <a:t>サンプルの条件</a:t>
            </a:r>
            <a:endParaRPr kumimoji="1" lang="ja-JP" altLang="en-US" dirty="0"/>
          </a:p>
        </p:txBody>
      </p:sp>
      <p:sp>
        <p:nvSpPr>
          <p:cNvPr id="4" name="スライド番号プレースホルダー 3"/>
          <p:cNvSpPr>
            <a:spLocks noGrp="1"/>
          </p:cNvSpPr>
          <p:nvPr>
            <p:ph type="sldNum" sz="quarter" idx="15"/>
          </p:nvPr>
        </p:nvSpPr>
        <p:spPr/>
        <p:txBody>
          <a:bodyPr/>
          <a:lstStyle/>
          <a:p>
            <a:fld id="{343F9D0E-2B4D-4E91-9200-D02353D1376A}" type="slidenum">
              <a:rPr kumimoji="1" lang="ja-JP" altLang="en-US" smtClean="0"/>
              <a:t>7</a:t>
            </a:fld>
            <a:endParaRPr kumimoji="1" lang="ja-JP" altLang="en-US"/>
          </a:p>
        </p:txBody>
      </p:sp>
    </p:spTree>
    <p:extLst>
      <p:ext uri="{BB962C8B-B14F-4D97-AF65-F5344CB8AC3E}">
        <p14:creationId xmlns:p14="http://schemas.microsoft.com/office/powerpoint/2010/main" val="957233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テーマ2">
  <a:themeElements>
    <a:clrScheme name="ユーザー定義 4">
      <a:dk1>
        <a:sysClr val="windowText" lastClr="000000"/>
      </a:dk1>
      <a:lt1>
        <a:sysClr val="window" lastClr="FFFFFF"/>
      </a:lt1>
      <a:dk2>
        <a:srgbClr val="0070C0"/>
      </a:dk2>
      <a:lt2>
        <a:srgbClr val="EEECE1"/>
      </a:lt2>
      <a:accent1>
        <a:srgbClr val="FFD965"/>
      </a:accent1>
      <a:accent2>
        <a:srgbClr val="FFC000"/>
      </a:accent2>
      <a:accent3>
        <a:srgbClr val="ECFE02"/>
      </a:accent3>
      <a:accent4>
        <a:srgbClr val="25E2FB"/>
      </a:accent4>
      <a:accent5>
        <a:srgbClr val="00B0F0"/>
      </a:accent5>
      <a:accent6>
        <a:srgbClr val="2F75FF"/>
      </a:accent6>
      <a:hlink>
        <a:srgbClr val="0070C0"/>
      </a:hlink>
      <a:folHlink>
        <a:srgbClr val="7030A0"/>
      </a:folHlink>
    </a:clrScheme>
    <a:fontScheme name="ユーザー定義 2">
      <a:majorFont>
        <a:latin typeface="メイリオ"/>
        <a:ea typeface="メイリオ"/>
        <a:cs typeface=""/>
      </a:majorFont>
      <a:minorFont>
        <a:latin typeface="メイリオ"/>
        <a:ea typeface="メイリオ"/>
        <a:cs typeface=""/>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テーマ2</Template>
  <TotalTime>4247</TotalTime>
  <Words>491</Words>
  <Application>Microsoft Office PowerPoint</Application>
  <PresentationFormat>画面に合わせる (4:3)</PresentationFormat>
  <Paragraphs>166</Paragraphs>
  <Slides>7</Slides>
  <Notes>1</Notes>
  <HiddenSlides>1</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テーマ2</vt:lpstr>
      <vt:lpstr>私事トリップに着目した 目的地交通手段選択モデル</vt:lpstr>
      <vt:lpstr>分析の背景・目的</vt:lpstr>
      <vt:lpstr>基礎分析</vt:lpstr>
      <vt:lpstr>モデル構造(NL modelとした)</vt:lpstr>
      <vt:lpstr>パラメータ推定結果</vt:lpstr>
      <vt:lpstr>政策シミュレーション</vt:lpstr>
      <vt:lpstr>サンプルの条件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エージェントモデルによる 都市鉄道の遅延現象の解明</dc:title>
  <dc:creator>Ryutaro-WIN8</dc:creator>
  <cp:lastModifiedBy>wataru kobayashi</cp:lastModifiedBy>
  <cp:revision>111</cp:revision>
  <cp:lastPrinted>2016-05-26T09:43:53Z</cp:lastPrinted>
  <dcterms:created xsi:type="dcterms:W3CDTF">2016-05-24T03:04:13Z</dcterms:created>
  <dcterms:modified xsi:type="dcterms:W3CDTF">2016-09-25T05:20:07Z</dcterms:modified>
</cp:coreProperties>
</file>