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59" r:id="rId4"/>
    <p:sldId id="262" r:id="rId5"/>
    <p:sldId id="292" r:id="rId6"/>
    <p:sldId id="260" r:id="rId7"/>
    <p:sldId id="293" r:id="rId8"/>
    <p:sldId id="261" r:id="rId9"/>
    <p:sldId id="283" r:id="rId10"/>
    <p:sldId id="285" r:id="rId11"/>
    <p:sldId id="284" r:id="rId12"/>
    <p:sldId id="291" r:id="rId13"/>
    <p:sldId id="290" r:id="rId14"/>
    <p:sldId id="287" r:id="rId15"/>
    <p:sldId id="295" r:id="rId16"/>
    <p:sldId id="294" r:id="rId17"/>
    <p:sldId id="288" r:id="rId18"/>
    <p:sldId id="286" r:id="rId19"/>
    <p:sldId id="265" r:id="rId20"/>
    <p:sldId id="263" r:id="rId21"/>
    <p:sldId id="26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 D" initials="SD" lastIdx="2" clrIdx="0">
    <p:extLst>
      <p:ext uri="{19B8F6BF-5375-455C-9EA6-DF929625EA0E}">
        <p15:presenceInfo xmlns:p15="http://schemas.microsoft.com/office/powerpoint/2012/main" userId="62cfc8d5e61ecb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2D2"/>
    <a:srgbClr val="70A1C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43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ded\Desktop\ss2019\data\trip\trip_forBasicAnalysis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1"/>
                </a:solidFill>
              </a:rPr>
              <a:t>Representative Mode Choice in Matsuyama (n=7107)</a:t>
            </a:r>
            <a:endParaRPr lang="ja-JP" sz="20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1596305528820325"/>
          <c:y val="5.57455080410027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2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34085813782837016"/>
          <c:y val="0.33024510176703892"/>
          <c:w val="0.43463130809654971"/>
          <c:h val="0.42580152477297173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4D-4B74-A78E-E3E5484B2D7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4D-4B74-A78E-E3E5484B2D7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B4D-4B74-A78E-E3E5484B2D7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5B4D-4B74-A78E-E3E5484B2D78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5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5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5B4D-4B74-A78E-E3E5484B2D78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6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6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5B4D-4B74-A78E-E3E5484B2D78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60000"/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60000"/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5B4D-4B74-A78E-E3E5484B2D78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60000"/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60000"/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5B4D-4B74-A78E-E3E5484B2D78}"/>
              </c:ext>
            </c:extLst>
          </c:dPt>
          <c:dLbls>
            <c:dLbl>
              <c:idx val="0"/>
              <c:layout>
                <c:manualLayout>
                  <c:x val="7.0392875975421682E-2"/>
                  <c:y val="-0.10281035191304651"/>
                </c:manualLayout>
              </c:layout>
              <c:spPr>
                <a:solidFill>
                  <a:srgbClr val="FFCC99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5B4D-4B74-A78E-E3E5484B2D78}"/>
                </c:ext>
              </c:extLst>
            </c:dLbl>
            <c:dLbl>
              <c:idx val="1"/>
              <c:layout>
                <c:manualLayout>
                  <c:x val="0.12753431828601866"/>
                  <c:y val="0.13148160566063818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5B4D-4B74-A78E-E3E5484B2D78}"/>
                </c:ext>
              </c:extLst>
            </c:dLbl>
            <c:dLbl>
              <c:idx val="2"/>
              <c:layout>
                <c:manualLayout>
                  <c:x val="-6.1875521308236613E-2"/>
                  <c:y val="0.1378150484535511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4D-4B74-A78E-E3E5484B2D78}"/>
                </c:ext>
              </c:extLst>
            </c:dLbl>
            <c:dLbl>
              <c:idx val="3"/>
              <c:layout>
                <c:manualLayout>
                  <c:x val="-0.13385552860350125"/>
                  <c:y val="3.234218093675193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4D-4B74-A78E-E3E5484B2D78}"/>
                </c:ext>
              </c:extLst>
            </c:dLbl>
            <c:dLbl>
              <c:idx val="4"/>
              <c:layout>
                <c:manualLayout>
                  <c:x val="-0.15917343862844519"/>
                  <c:y val="-0.111143965512915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4D-4B74-A78E-E3E5484B2D78}"/>
                </c:ext>
              </c:extLst>
            </c:dLbl>
            <c:dLbl>
              <c:idx val="5"/>
              <c:layout>
                <c:manualLayout>
                  <c:x val="-7.6001156338582343E-2"/>
                  <c:y val="-0.18567357001492107"/>
                </c:manualLayout>
              </c:layout>
              <c:spPr>
                <a:solidFill>
                  <a:srgbClr val="FFCC99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B-5B4D-4B74-A78E-E3E5484B2D78}"/>
                </c:ext>
              </c:extLst>
            </c:dLbl>
            <c:dLbl>
              <c:idx val="6"/>
              <c:layout>
                <c:manualLayout>
                  <c:x val="-2.1470746108427662E-3"/>
                  <c:y val="-3.0592734225621414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D-5B4D-4B74-A78E-E3E5484B2D78}"/>
                </c:ext>
              </c:extLst>
            </c:dLbl>
            <c:dLbl>
              <c:idx val="7"/>
              <c:layout>
                <c:manualLayout>
                  <c:x val="-2.1853422613072909E-2"/>
                  <c:y val="-2.140945784809287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B4D-4B74-A78E-E3E5484B2D7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Sheet1!$G$2:$G$9</c:f>
              <c:strCache>
                <c:ptCount val="8"/>
                <c:pt idx="0">
                  <c:v>Car</c:v>
                </c:pt>
                <c:pt idx="1">
                  <c:v>Motorcycle</c:v>
                </c:pt>
                <c:pt idx="2">
                  <c:v>Train</c:v>
                </c:pt>
                <c:pt idx="3">
                  <c:v>Bus</c:v>
                </c:pt>
                <c:pt idx="4">
                  <c:v>Taxi</c:v>
                </c:pt>
                <c:pt idx="5">
                  <c:v>Bicycle</c:v>
                </c:pt>
                <c:pt idx="6">
                  <c:v>Walk</c:v>
                </c:pt>
                <c:pt idx="7">
                  <c:v>Other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>
                  <c:v>3758</c:v>
                </c:pt>
                <c:pt idx="1">
                  <c:v>798</c:v>
                </c:pt>
                <c:pt idx="2">
                  <c:v>152</c:v>
                </c:pt>
                <c:pt idx="3">
                  <c:v>41</c:v>
                </c:pt>
                <c:pt idx="4">
                  <c:v>34</c:v>
                </c:pt>
                <c:pt idx="5">
                  <c:v>1247</c:v>
                </c:pt>
                <c:pt idx="6">
                  <c:v>1061</c:v>
                </c:pt>
                <c:pt idx="7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B4D-4B74-A78E-E3E5484B2D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0088551296730484"/>
          <c:y val="0.73484639322749357"/>
          <c:w val="0.27295628867396082"/>
          <c:h val="0.208061719177592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9-23T11:57:35.064" idx="1">
    <p:pos x="1210" y="-502"/>
    <p:text>よねが回したやつ（自転車10以下除去）</p:text>
    <p:extLst>
      <p:ext uri="{C676402C-5697-4E1C-873F-D02D1690AC5C}">
        <p15:threadingInfo xmlns:p15="http://schemas.microsoft.com/office/powerpoint/2012/main" timeZoneBias="-5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7A80C-4029-470B-81D0-D5F466FFC5BE}" type="datetimeFigureOut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F35F2-4F94-436E-9AD0-BF4B17BC71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7597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F67B3744-2448-48EF-8D4C-83A6DD88EF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" t="4591" r="47060" b="5213"/>
          <a:stretch/>
        </p:blipFill>
        <p:spPr>
          <a:xfrm>
            <a:off x="4158648" y="0"/>
            <a:ext cx="5038725" cy="6861082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56B93C7-F0AE-45AE-92AE-AD280039AF6B}"/>
              </a:ext>
            </a:extLst>
          </p:cNvPr>
          <p:cNvSpPr/>
          <p:nvPr userDrawn="1"/>
        </p:nvSpPr>
        <p:spPr>
          <a:xfrm>
            <a:off x="4158648" y="0"/>
            <a:ext cx="5040935" cy="6861082"/>
          </a:xfrm>
          <a:prstGeom prst="rect">
            <a:avLst/>
          </a:prstGeom>
          <a:gradFill flip="none" rotWithShape="1">
            <a:gsLst>
              <a:gs pos="50000">
                <a:srgbClr val="FFFFFF">
                  <a:alpha val="80000"/>
                </a:srgbClr>
              </a:gs>
              <a:gs pos="0">
                <a:schemeClr val="bg1"/>
              </a:gs>
              <a:gs pos="100000">
                <a:schemeClr val="bg1">
                  <a:alpha val="4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4410" y="696686"/>
            <a:ext cx="5812560" cy="327533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4409" y="4222749"/>
            <a:ext cx="5812561" cy="193856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52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2534-FF04-4F5C-8443-B94C20A79063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04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DF22A-2A2F-447C-AA6C-2D56CFAA453C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75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649" y="1162050"/>
            <a:ext cx="8677275" cy="5014913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7649" y="6470650"/>
            <a:ext cx="2057400" cy="365125"/>
          </a:xfrm>
        </p:spPr>
        <p:txBody>
          <a:bodyPr/>
          <a:lstStyle/>
          <a:p>
            <a:fld id="{7143FF59-2541-4B48-B873-E36A71BC5550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48" y="6356351"/>
            <a:ext cx="3086100" cy="365125"/>
          </a:xfrm>
        </p:spPr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æ¥æ¬äººããå¤å½äººã¾ã§äººæ°ã®è¦³åå°ãæ¾å±±åã¨ã¯ï¼">
            <a:extLst>
              <a:ext uri="{FF2B5EF4-FFF2-40B4-BE49-F238E27FC236}">
                <a16:creationId xmlns:a16="http://schemas.microsoft.com/office/drawing/2014/main" id="{26874EA0-5889-4899-83FE-463BA545739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5" b="48293"/>
          <a:stretch/>
        </p:blipFill>
        <p:spPr bwMode="auto">
          <a:xfrm>
            <a:off x="-26686" y="0"/>
            <a:ext cx="919737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150C91-04F2-4FAB-A988-E022F6A02103}"/>
              </a:ext>
            </a:extLst>
          </p:cNvPr>
          <p:cNvSpPr/>
          <p:nvPr userDrawn="1"/>
        </p:nvSpPr>
        <p:spPr>
          <a:xfrm>
            <a:off x="-12401" y="-15876"/>
            <a:ext cx="9197373" cy="86836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9701" y="91283"/>
            <a:ext cx="925852" cy="666750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fld id="{876E852D-695F-486C-806B-2C007133A5BA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3715928-AF5E-40E9-9260-0ECB34B60552}"/>
              </a:ext>
            </a:extLst>
          </p:cNvPr>
          <p:cNvSpPr/>
          <p:nvPr userDrawn="1"/>
        </p:nvSpPr>
        <p:spPr>
          <a:xfrm>
            <a:off x="-40972" y="0"/>
            <a:ext cx="679915" cy="86836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87D8F9-6466-49D2-8A7F-57245B053EC6}"/>
              </a:ext>
            </a:extLst>
          </p:cNvPr>
          <p:cNvSpPr txBox="1">
            <a:spLocks/>
          </p:cNvSpPr>
          <p:nvPr userDrawn="1"/>
        </p:nvSpPr>
        <p:spPr>
          <a:xfrm>
            <a:off x="-12401" y="22225"/>
            <a:ext cx="573122" cy="830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2" y="12701"/>
            <a:ext cx="8051479" cy="830262"/>
          </a:xfrm>
        </p:spPr>
        <p:txBody>
          <a:bodyPr>
            <a:normAutofit/>
          </a:bodyPr>
          <a:lstStyle>
            <a:lvl1pPr>
              <a:defRPr sz="4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58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1828-B7C4-46E9-97D2-6C1DC8F18BF7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2" descr="æ¥æ¬äººããå¤å½äººã¾ã§äººæ°ã®è¦³åå°ãæ¾å±±åã¨ã¯ï¼">
            <a:extLst>
              <a:ext uri="{FF2B5EF4-FFF2-40B4-BE49-F238E27FC236}">
                <a16:creationId xmlns:a16="http://schemas.microsoft.com/office/drawing/2014/main" id="{227B6BE7-B92B-499B-8958-9B550A041AE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7" b="-149"/>
          <a:stretch/>
        </p:blipFill>
        <p:spPr bwMode="auto">
          <a:xfrm>
            <a:off x="341614" y="146051"/>
            <a:ext cx="9197372" cy="621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81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C6A04-1DEB-47E6-BD86-7C17C9E8AE7E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8708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305C-9EBF-435F-A49A-33D442C81AFF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989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48718-6C85-4429-809F-275F69715AC0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635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6798-0A7E-420A-81B0-64E05FB40D91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0B22C-2BAD-4C07-8223-9157197390A1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8560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FAD3B-FDCA-484C-8B49-F1FEDC8BD958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7DDEB-A73E-4395-AB5C-0D574E9C6648}" type="datetime1">
              <a:rPr kumimoji="1" lang="ja-JP" altLang="en-US" smtClean="0"/>
              <a:t>2019/9/30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E852D-695F-486C-806B-2C007133A5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675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dcm.jp/project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5.png"/><Relationship Id="rId3" Type="http://schemas.openxmlformats.org/officeDocument/2006/relationships/image" Target="../media/image90.png"/><Relationship Id="rId7" Type="http://schemas.openxmlformats.org/officeDocument/2006/relationships/image" Target="../media/image60.png"/><Relationship Id="rId12" Type="http://schemas.openxmlformats.org/officeDocument/2006/relationships/image" Target="../media/image110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40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80.png"/><Relationship Id="rId1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21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30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4273B3-D385-4CD1-8068-1170404C1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09" y="232227"/>
            <a:ext cx="5246504" cy="616168"/>
          </a:xfrm>
        </p:spPr>
        <p:txBody>
          <a:bodyPr>
            <a:normAutofit/>
          </a:bodyPr>
          <a:lstStyle/>
          <a:p>
            <a:pPr algn="l"/>
            <a:r>
              <a:rPr lang="en-US" altLang="ja-JP" sz="1600" dirty="0"/>
              <a:t>The 18</a:t>
            </a:r>
            <a:r>
              <a:rPr lang="en-US" altLang="ja-JP" sz="1600" baseline="30000" dirty="0"/>
              <a:t>th </a:t>
            </a:r>
            <a:r>
              <a:rPr lang="en-US" altLang="ja-JP" sz="1600" dirty="0"/>
              <a:t>summer course of Behavior Modeling </a:t>
            </a:r>
            <a:br>
              <a:rPr lang="en-US" altLang="ja-JP" sz="1600" dirty="0"/>
            </a:br>
            <a:r>
              <a:rPr lang="en-US" altLang="ja-JP" sz="1600" dirty="0"/>
              <a:t>Final presentation</a:t>
            </a:r>
            <a:endParaRPr kumimoji="1" lang="ja-JP" altLang="en-US" sz="16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F9C9182-E449-4DE2-A8DD-4C04310DF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861" y="4687208"/>
            <a:ext cx="4673600" cy="1938565"/>
          </a:xfrm>
        </p:spPr>
        <p:txBody>
          <a:bodyPr>
            <a:normAutofit/>
          </a:bodyPr>
          <a:lstStyle/>
          <a:p>
            <a:r>
              <a:rPr kumimoji="1" lang="en-US" altLang="ja-JP" sz="1800" b="1" dirty="0"/>
              <a:t>University of Tokyo team A</a:t>
            </a:r>
          </a:p>
          <a:p>
            <a:r>
              <a:rPr lang="en-US" altLang="ja-JP" sz="1800" dirty="0"/>
              <a:t>Takuya Iizuka (M1) </a:t>
            </a:r>
            <a:endParaRPr kumimoji="1" lang="en-US" altLang="ja-JP" sz="1800" dirty="0"/>
          </a:p>
          <a:p>
            <a:r>
              <a:rPr kumimoji="1" lang="en-US" altLang="ja-JP" sz="1800" dirty="0"/>
              <a:t>Kenta </a:t>
            </a:r>
            <a:r>
              <a:rPr lang="en-US" altLang="ja-JP" sz="1800" dirty="0"/>
              <a:t>Ishii (M1)</a:t>
            </a:r>
          </a:p>
          <a:p>
            <a:r>
              <a:rPr lang="en-US" altLang="ja-JP" sz="1800" dirty="0" err="1"/>
              <a:t>Shoma</a:t>
            </a:r>
            <a:r>
              <a:rPr lang="en-US" altLang="ja-JP" sz="1800" dirty="0"/>
              <a:t> </a:t>
            </a:r>
            <a:r>
              <a:rPr lang="en-US" altLang="ja-JP" sz="1800" dirty="0" err="1"/>
              <a:t>Dehara</a:t>
            </a:r>
            <a:r>
              <a:rPr lang="en-US" altLang="ja-JP" sz="1800" dirty="0"/>
              <a:t> (M1)</a:t>
            </a:r>
          </a:p>
          <a:p>
            <a:r>
              <a:rPr kumimoji="1" lang="en-US" altLang="ja-JP" sz="1800" dirty="0"/>
              <a:t>Miho </a:t>
            </a:r>
            <a:r>
              <a:rPr kumimoji="1" lang="en-US" altLang="ja-JP" sz="1800" dirty="0" err="1"/>
              <a:t>Yonezawa</a:t>
            </a:r>
            <a:r>
              <a:rPr kumimoji="1" lang="en-US" altLang="ja-JP" sz="1800" dirty="0"/>
              <a:t> </a:t>
            </a:r>
            <a:r>
              <a:rPr lang="en-US" altLang="ja-JP" sz="1800" dirty="0"/>
              <a:t>(M1)</a:t>
            </a:r>
            <a:endParaRPr kumimoji="1" lang="ja-JP" altLang="en-US" sz="1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ED5ACB9-6BE5-4DC5-9C6D-C06778ECA8CC}"/>
              </a:ext>
            </a:extLst>
          </p:cNvPr>
          <p:cNvSpPr txBox="1"/>
          <p:nvPr/>
        </p:nvSpPr>
        <p:spPr>
          <a:xfrm>
            <a:off x="709690" y="2413337"/>
            <a:ext cx="4335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+mn-ea"/>
              </a:rPr>
              <a:t>マルコフ決定過程に基づく経路選択行動のパラメータ推定</a:t>
            </a:r>
            <a:endParaRPr kumimoji="1" lang="en-US" altLang="ja-JP" sz="2000" b="1" dirty="0">
              <a:latin typeface="+mn-ea"/>
            </a:endParaRPr>
          </a:p>
          <a:p>
            <a:pPr algn="ctr"/>
            <a:r>
              <a:rPr kumimoji="1" lang="en-US" altLang="ja-JP" sz="2000" b="1" dirty="0">
                <a:latin typeface="+mn-ea"/>
              </a:rPr>
              <a:t>—</a:t>
            </a:r>
            <a:r>
              <a:rPr kumimoji="1" lang="ja-JP" altLang="en-US" sz="2000" b="1" dirty="0">
                <a:latin typeface="+mn-ea"/>
              </a:rPr>
              <a:t>自動車・自転車交通施策の検討</a:t>
            </a:r>
            <a:r>
              <a:rPr kumimoji="1" lang="en-US" altLang="ja-JP" sz="2000" b="1" dirty="0">
                <a:latin typeface="+mn-ea"/>
              </a:rPr>
              <a:t>—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80E822-9300-4E3E-9302-34F592D0B824}"/>
              </a:ext>
            </a:extLst>
          </p:cNvPr>
          <p:cNvSpPr txBox="1"/>
          <p:nvPr/>
        </p:nvSpPr>
        <p:spPr>
          <a:xfrm>
            <a:off x="540860" y="3429000"/>
            <a:ext cx="467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cs typeface="Arial" panose="020B0604020202020204" pitchFamily="34" charset="0"/>
              </a:rPr>
              <a:t>Evaluation of car/bicycle traffic measures with a link choice model</a:t>
            </a:r>
            <a:endParaRPr kumimoji="1" lang="ja-JP" alt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861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A622057-5352-4F69-8DC5-63D19DF45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09096-970D-4DE7-978B-2B8874D39ED6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43" name="タイトル 1">
            <a:extLst>
              <a:ext uri="{FF2B5EF4-FFF2-40B4-BE49-F238E27FC236}">
                <a16:creationId xmlns:a16="http://schemas.microsoft.com/office/drawing/2014/main" id="{C4172389-B4A5-4E2B-B930-968A4015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35" y="-144711"/>
            <a:ext cx="7886700" cy="1325563"/>
          </a:xfrm>
        </p:spPr>
        <p:txBody>
          <a:bodyPr/>
          <a:lstStyle/>
          <a:p>
            <a:r>
              <a:rPr lang="en-US" altLang="ja-JP" dirty="0"/>
              <a:t>4.  Compared IRL</a:t>
            </a:r>
            <a:r>
              <a:rPr lang="ja-JP" altLang="en-US" dirty="0"/>
              <a:t> </a:t>
            </a:r>
            <a:r>
              <a:rPr lang="en-US" altLang="ja-JP" dirty="0"/>
              <a:t>with </a:t>
            </a:r>
            <a:r>
              <a:rPr kumimoji="1" lang="en-US" altLang="ja-JP" dirty="0"/>
              <a:t>RL</a:t>
            </a:r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53C354B-3C45-44B1-9381-7309F0233251}"/>
              </a:ext>
            </a:extLst>
          </p:cNvPr>
          <p:cNvSpPr txBox="1"/>
          <p:nvPr/>
        </p:nvSpPr>
        <p:spPr>
          <a:xfrm>
            <a:off x="-1" y="1002031"/>
            <a:ext cx="898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estimation method :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Recursive Logit model (RL) -NPL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40C55498-7D4E-4029-B9AA-1DB9D9D8DFFC}"/>
                  </a:ext>
                </a:extLst>
              </p:cNvPr>
              <p:cNvSpPr txBox="1"/>
              <p:nvPr/>
            </p:nvSpPr>
            <p:spPr>
              <a:xfrm>
                <a:off x="201820" y="3130007"/>
                <a:ext cx="14201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Parameter </a:t>
                </a:r>
                <a14:m>
                  <m:oMath xmlns:m="http://schemas.openxmlformats.org/officeDocument/2006/math">
                    <m:r>
                      <a:rPr lang="ja-JP" alt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𝜽</m:t>
                    </m:r>
                  </m:oMath>
                </a14:m>
                <a:endPara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40C55498-7D4E-4029-B9AA-1DB9D9D8D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20" y="3130007"/>
                <a:ext cx="1420108" cy="646331"/>
              </a:xfrm>
              <a:prstGeom prst="rect">
                <a:avLst/>
              </a:prstGeom>
              <a:blipFill>
                <a:blip r:embed="rId2"/>
                <a:stretch>
                  <a:fillRect t="-4717" r="-171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4783EA74-86E8-4F6C-8841-E590835A7EF3}"/>
              </a:ext>
            </a:extLst>
          </p:cNvPr>
          <p:cNvGrpSpPr/>
          <p:nvPr/>
        </p:nvGrpSpPr>
        <p:grpSpPr>
          <a:xfrm>
            <a:off x="1949309" y="2987456"/>
            <a:ext cx="1631416" cy="876571"/>
            <a:chOff x="1447482" y="5136841"/>
            <a:chExt cx="1631416" cy="876571"/>
          </a:xfrm>
        </p:grpSpPr>
        <p:sp>
          <p:nvSpPr>
            <p:cNvPr id="45" name="平行四辺形 44">
              <a:extLst>
                <a:ext uri="{FF2B5EF4-FFF2-40B4-BE49-F238E27FC236}">
                  <a16:creationId xmlns:a16="http://schemas.microsoft.com/office/drawing/2014/main" id="{E357D927-BA70-4DD1-A00A-47FFE9173EDA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1B6A6EF3-F828-4209-9DB5-628B28AC82AB}"/>
                </a:ext>
              </a:extLst>
            </p:cNvPr>
            <p:cNvSpPr txBox="1"/>
            <p:nvPr/>
          </p:nvSpPr>
          <p:spPr>
            <a:xfrm>
              <a:off x="1649326" y="5262614"/>
              <a:ext cx="12277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Value function</a:t>
              </a:r>
            </a:p>
          </p:txBody>
        </p:sp>
      </p:grp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877B40F-21D6-4DB0-9A9F-BE2398790330}"/>
              </a:ext>
            </a:extLst>
          </p:cNvPr>
          <p:cNvGrpSpPr/>
          <p:nvPr/>
        </p:nvGrpSpPr>
        <p:grpSpPr>
          <a:xfrm>
            <a:off x="3782569" y="2987456"/>
            <a:ext cx="1631416" cy="876571"/>
            <a:chOff x="1447482" y="5136841"/>
            <a:chExt cx="1631416" cy="876571"/>
          </a:xfrm>
        </p:grpSpPr>
        <p:sp>
          <p:nvSpPr>
            <p:cNvPr id="56" name="平行四辺形 55">
              <a:extLst>
                <a:ext uri="{FF2B5EF4-FFF2-40B4-BE49-F238E27FC236}">
                  <a16:creationId xmlns:a16="http://schemas.microsoft.com/office/drawing/2014/main" id="{8D8A13A1-8110-4749-A6DE-69C5C695F6AA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1F683B70-BE0E-4B4A-AC99-0CB36FD96E6D}"/>
                </a:ext>
              </a:extLst>
            </p:cNvPr>
            <p:cNvSpPr txBox="1"/>
            <p:nvPr/>
          </p:nvSpPr>
          <p:spPr>
            <a:xfrm>
              <a:off x="1649326" y="5262614"/>
              <a:ext cx="12277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Choice</a:t>
              </a:r>
            </a:p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probability</a:t>
              </a:r>
            </a:p>
          </p:txBody>
        </p:sp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8EBBEE56-D884-48C1-A1C6-0002BEF920F5}"/>
              </a:ext>
            </a:extLst>
          </p:cNvPr>
          <p:cNvGrpSpPr/>
          <p:nvPr/>
        </p:nvGrpSpPr>
        <p:grpSpPr>
          <a:xfrm>
            <a:off x="5571138" y="2987456"/>
            <a:ext cx="1631416" cy="876571"/>
            <a:chOff x="1447482" y="5136841"/>
            <a:chExt cx="1631416" cy="876571"/>
          </a:xfrm>
        </p:grpSpPr>
        <p:sp>
          <p:nvSpPr>
            <p:cNvPr id="59" name="平行四辺形 58">
              <a:extLst>
                <a:ext uri="{FF2B5EF4-FFF2-40B4-BE49-F238E27FC236}">
                  <a16:creationId xmlns:a16="http://schemas.microsoft.com/office/drawing/2014/main" id="{2ECFF67E-4450-4189-9F19-6888CE9E54B0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9596971C-CB45-4DF6-9BF8-FBFC12B386CD}"/>
                </a:ext>
              </a:extLst>
            </p:cNvPr>
            <p:cNvSpPr txBox="1"/>
            <p:nvPr/>
          </p:nvSpPr>
          <p:spPr>
            <a:xfrm>
              <a:off x="1649326" y="5354893"/>
              <a:ext cx="1227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Likelihood</a:t>
              </a: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889A74B4-B558-4372-88BB-C580EE3FE504}"/>
              </a:ext>
            </a:extLst>
          </p:cNvPr>
          <p:cNvSpPr txBox="1"/>
          <p:nvPr/>
        </p:nvSpPr>
        <p:spPr>
          <a:xfrm>
            <a:off x="7460883" y="3191988"/>
            <a:ext cx="1429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Convergence test</a:t>
            </a: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AF14AB9-6B58-416A-8C2C-FF407F46EB32}"/>
              </a:ext>
            </a:extLst>
          </p:cNvPr>
          <p:cNvSpPr/>
          <p:nvPr/>
        </p:nvSpPr>
        <p:spPr>
          <a:xfrm>
            <a:off x="89635" y="2987456"/>
            <a:ext cx="1657829" cy="886356"/>
          </a:xfrm>
          <a:prstGeom prst="rect">
            <a:avLst/>
          </a:prstGeom>
          <a:noFill/>
          <a:ln w="38100">
            <a:solidFill>
              <a:srgbClr val="70A1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8BB61D8-A01C-477E-B215-0054334E0967}"/>
              </a:ext>
            </a:extLst>
          </p:cNvPr>
          <p:cNvCxnSpPr>
            <a:stCxn id="3" idx="3"/>
            <a:endCxn id="45" idx="5"/>
          </p:cNvCxnSpPr>
          <p:nvPr/>
        </p:nvCxnSpPr>
        <p:spPr>
          <a:xfrm flipV="1">
            <a:off x="1747464" y="3425742"/>
            <a:ext cx="311416" cy="489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F8DF15BE-D4F7-4700-8930-CE6244D5515D}"/>
              </a:ext>
            </a:extLst>
          </p:cNvPr>
          <p:cNvCxnSpPr>
            <a:cxnSpLocks/>
            <a:endCxn id="56" idx="5"/>
          </p:cNvCxnSpPr>
          <p:nvPr/>
        </p:nvCxnSpPr>
        <p:spPr>
          <a:xfrm flipV="1">
            <a:off x="3450770" y="3425742"/>
            <a:ext cx="441370" cy="733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8F6879B5-2132-4DAC-98A9-DBBA1EB2AB89}"/>
              </a:ext>
            </a:extLst>
          </p:cNvPr>
          <p:cNvCxnSpPr>
            <a:stCxn id="56" idx="2"/>
            <a:endCxn id="59" idx="5"/>
          </p:cNvCxnSpPr>
          <p:nvPr/>
        </p:nvCxnSpPr>
        <p:spPr>
          <a:xfrm>
            <a:off x="5304414" y="3425742"/>
            <a:ext cx="37629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947309ED-E7A7-4128-A07B-3331DF1A5A02}"/>
              </a:ext>
            </a:extLst>
          </p:cNvPr>
          <p:cNvCxnSpPr>
            <a:cxnSpLocks/>
            <a:stCxn id="59" idx="2"/>
            <a:endCxn id="7" idx="1"/>
          </p:cNvCxnSpPr>
          <p:nvPr/>
        </p:nvCxnSpPr>
        <p:spPr>
          <a:xfrm>
            <a:off x="7092983" y="3425742"/>
            <a:ext cx="327120" cy="733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05B9CAD8-F9C3-4198-8CF8-FCC13CB40D06}"/>
              </a:ext>
            </a:extLst>
          </p:cNvPr>
          <p:cNvCxnSpPr>
            <a:endCxn id="3" idx="2"/>
          </p:cNvCxnSpPr>
          <p:nvPr/>
        </p:nvCxnSpPr>
        <p:spPr>
          <a:xfrm flipV="1">
            <a:off x="918549" y="3873812"/>
            <a:ext cx="1" cy="798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A4A81BF-5901-414F-8DCA-5ED06B28851F}"/>
              </a:ext>
            </a:extLst>
          </p:cNvPr>
          <p:cNvCxnSpPr>
            <a:cxnSpLocks/>
          </p:cNvCxnSpPr>
          <p:nvPr/>
        </p:nvCxnSpPr>
        <p:spPr>
          <a:xfrm>
            <a:off x="918549" y="4672668"/>
            <a:ext cx="70471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D7EC04FF-A446-4848-9573-E0D71F368AF7}"/>
              </a:ext>
            </a:extLst>
          </p:cNvPr>
          <p:cNvCxnSpPr>
            <a:cxnSpLocks/>
          </p:cNvCxnSpPr>
          <p:nvPr/>
        </p:nvCxnSpPr>
        <p:spPr>
          <a:xfrm flipH="1">
            <a:off x="7957555" y="3850507"/>
            <a:ext cx="8135" cy="8221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361AF80C-EA8E-4852-B541-C41C45FDE7A0}"/>
              </a:ext>
            </a:extLst>
          </p:cNvPr>
          <p:cNvCxnSpPr>
            <a:cxnSpLocks/>
          </p:cNvCxnSpPr>
          <p:nvPr/>
        </p:nvCxnSpPr>
        <p:spPr>
          <a:xfrm>
            <a:off x="8326417" y="3850507"/>
            <a:ext cx="0" cy="14513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A486795-4471-405D-B0C9-D5FD475A8212}"/>
                  </a:ext>
                </a:extLst>
              </p:cNvPr>
              <p:cNvSpPr txBox="1"/>
              <p:nvPr/>
            </p:nvSpPr>
            <p:spPr>
              <a:xfrm>
                <a:off x="7417630" y="5436005"/>
                <a:ext cx="1625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estimated</a:t>
                </a:r>
              </a:p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Parameter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p>
                        <m:r>
                          <a:rPr lang="en-US" altLang="ja-JP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endPara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A486795-4471-405D-B0C9-D5FD475A8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7630" y="5436005"/>
                <a:ext cx="1625702" cy="646331"/>
              </a:xfrm>
              <a:prstGeom prst="rect">
                <a:avLst/>
              </a:prstGeom>
              <a:blipFill>
                <a:blip r:embed="rId3"/>
                <a:stretch>
                  <a:fillRect l="-1128" t="-5660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5B56CF93-132C-46C0-8903-98DF9377C7BD}"/>
              </a:ext>
            </a:extLst>
          </p:cNvPr>
          <p:cNvSpPr/>
          <p:nvPr/>
        </p:nvSpPr>
        <p:spPr>
          <a:xfrm>
            <a:off x="7397724" y="5301843"/>
            <a:ext cx="1657829" cy="886356"/>
          </a:xfrm>
          <a:prstGeom prst="rect">
            <a:avLst/>
          </a:prstGeom>
          <a:noFill/>
          <a:ln w="38100">
            <a:solidFill>
              <a:srgbClr val="70A1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BAF5906-FE70-4EE6-8F5F-BF883C188925}"/>
              </a:ext>
            </a:extLst>
          </p:cNvPr>
          <p:cNvSpPr/>
          <p:nvPr/>
        </p:nvSpPr>
        <p:spPr>
          <a:xfrm>
            <a:off x="8342897" y="4244486"/>
            <a:ext cx="56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endParaRPr lang="ja-JP" altLang="en-US" dirty="0"/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0DF7F246-5CDF-4491-8C18-EEF04D5939E4}"/>
              </a:ext>
            </a:extLst>
          </p:cNvPr>
          <p:cNvSpPr/>
          <p:nvPr/>
        </p:nvSpPr>
        <p:spPr>
          <a:xfrm>
            <a:off x="7378106" y="4244486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正方形/長方形 72">
                <a:extLst>
                  <a:ext uri="{FF2B5EF4-FFF2-40B4-BE49-F238E27FC236}">
                    <a16:creationId xmlns:a16="http://schemas.microsoft.com/office/drawing/2014/main" id="{917CC8C2-82A4-42EC-8E7E-51429EE83001}"/>
                  </a:ext>
                </a:extLst>
              </p:cNvPr>
              <p:cNvSpPr/>
              <p:nvPr/>
            </p:nvSpPr>
            <p:spPr>
              <a:xfrm>
                <a:off x="306496" y="1558145"/>
                <a:ext cx="4438907" cy="405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u="sng" dirty="0">
                    <a:solidFill>
                      <a:prstClr val="black"/>
                    </a:solidFill>
                  </a:rPr>
                  <a:t>Reward (Instantaneous utility):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 u="sng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ja-JP" sz="2000" i="1" u="sng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 sz="2000" b="0" i="1" u="sng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p>
                        <m:r>
                          <a:rPr lang="en-US" altLang="ja-JP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sup>
                    </m:sSup>
                    <m:r>
                      <a:rPr lang="en-US" altLang="ja-JP" sz="2000" b="1" i="1" u="sng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endParaRPr lang="ja-JP" altLang="en-US" sz="2000" b="1" u="sng" dirty="0"/>
              </a:p>
            </p:txBody>
          </p:sp>
        </mc:Choice>
        <mc:Fallback xmlns="">
          <p:sp>
            <p:nvSpPr>
              <p:cNvPr id="73" name="正方形/長方形 72">
                <a:extLst>
                  <a:ext uri="{FF2B5EF4-FFF2-40B4-BE49-F238E27FC236}">
                    <a16:creationId xmlns:a16="http://schemas.microsoft.com/office/drawing/2014/main" id="{917CC8C2-82A4-42EC-8E7E-51429EE830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496" y="1558145"/>
                <a:ext cx="4438907" cy="405624"/>
              </a:xfrm>
              <a:prstGeom prst="rect">
                <a:avLst/>
              </a:prstGeom>
              <a:blipFill>
                <a:blip r:embed="rId4"/>
                <a:stretch>
                  <a:fillRect l="-1374" t="-7576" b="-27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03FD0213-AF58-4068-8C4B-33E54302729E}"/>
                  </a:ext>
                </a:extLst>
              </p:cNvPr>
              <p:cNvSpPr/>
              <p:nvPr/>
            </p:nvSpPr>
            <p:spPr>
              <a:xfrm>
                <a:off x="379450" y="5151119"/>
                <a:ext cx="61583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</a:rPr>
                  <a:t>The algorithm for calculating fixed point of value function </a:t>
                </a:r>
                <a14:m>
                  <m:oMath xmlns:m="http://schemas.openxmlformats.org/officeDocument/2006/math">
                    <m:r>
                      <a:rPr lang="en-US" altLang="ja-JP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en-US" altLang="ja-JP" dirty="0"/>
              </a:p>
            </p:txBody>
          </p:sp>
        </mc:Choice>
        <mc:Fallback xmlns=""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03FD0213-AF58-4068-8C4B-33E5430272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50" y="5151119"/>
                <a:ext cx="6158353" cy="369332"/>
              </a:xfrm>
              <a:prstGeom prst="rect">
                <a:avLst/>
              </a:prstGeom>
              <a:blipFill>
                <a:blip r:embed="rId5"/>
                <a:stretch>
                  <a:fillRect l="-792" t="-9836" b="-229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561C2B12-15C0-43DF-B793-F4F2C97C7423}"/>
                  </a:ext>
                </a:extLst>
              </p:cNvPr>
              <p:cNvSpPr/>
              <p:nvPr/>
            </p:nvSpPr>
            <p:spPr>
              <a:xfrm>
                <a:off x="549677" y="5561584"/>
                <a:ext cx="4572000" cy="10415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kumimoji="1" lang="en-US" altLang="ja-JP" b="1" u="sng" dirty="0">
                    <a:latin typeface="Cambria Math" panose="02040503050406030204" pitchFamily="18" charset="0"/>
                  </a:rPr>
                  <a:t>Convergence test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kumimoji="1" lang="en-US" altLang="ja-JP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ja-JP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ja-JP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𝑡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ja-JP" b="1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b="1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𝜽</m:t>
                                      </m:r>
                                    </m:e>
                                    <m:sup>
                                      <m:r>
                                        <a:rPr lang="en-US" altLang="ja-JP" b="1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kumimoji="1" lang="en-US" altLang="ja-JP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kumimoji="1" lang="en-US" altLang="ja-JP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kumimoji="1" lang="en-US" altLang="ja-JP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ja-JP" altLang="en-US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a:rPr kumimoji="1" lang="en-US" altLang="ja-JP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ja-JP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sub>
                        <m:sup/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kumimoji="1" lang="en-US" altLang="ja-JP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ja-JP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ja-JP" altLang="en-US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p>
                                  <m:r>
                                    <a:rPr lang="en-US" altLang="ja-JP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altLang="ja-JP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ja-JP" altLang="en-US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</m:d>
                        </m:e>
                      </m:nary>
                      <m:r>
                        <a:rPr lang="en-US" altLang="ja-JP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ja-JP" alt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𝛿</m:t>
                      </m:r>
                    </m:oMath>
                  </m:oMathPara>
                </a14:m>
                <a:endPara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561C2B12-15C0-43DF-B793-F4F2C97C74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677" y="5561584"/>
                <a:ext cx="4572000" cy="1041504"/>
              </a:xfrm>
              <a:prstGeom prst="rect">
                <a:avLst/>
              </a:prstGeom>
              <a:blipFill>
                <a:blip r:embed="rId6"/>
                <a:stretch>
                  <a:fillRect l="-1067" t="-350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フローチャート: 判断 6">
            <a:extLst>
              <a:ext uri="{FF2B5EF4-FFF2-40B4-BE49-F238E27FC236}">
                <a16:creationId xmlns:a16="http://schemas.microsoft.com/office/drawing/2014/main" id="{B37ADB58-BA3D-4C78-A743-677A54FB3E58}"/>
              </a:ext>
            </a:extLst>
          </p:cNvPr>
          <p:cNvSpPr/>
          <p:nvPr/>
        </p:nvSpPr>
        <p:spPr>
          <a:xfrm>
            <a:off x="7420103" y="2905064"/>
            <a:ext cx="1470352" cy="1056032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4993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A622057-5352-4F69-8DC5-63D19DF45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09096-970D-4DE7-978B-2B8874D39ED6}" type="slidenum">
              <a:rPr lang="ja-JP" altLang="en-US" smtClean="0"/>
              <a:pPr/>
              <a:t>11</a:t>
            </a:fld>
            <a:endParaRPr lang="ja-JP" altLang="en-US"/>
          </a:p>
        </p:txBody>
      </p:sp>
      <p:sp>
        <p:nvSpPr>
          <p:cNvPr id="43" name="タイトル 1">
            <a:extLst>
              <a:ext uri="{FF2B5EF4-FFF2-40B4-BE49-F238E27FC236}">
                <a16:creationId xmlns:a16="http://schemas.microsoft.com/office/drawing/2014/main" id="{C4172389-B4A5-4E2B-B930-968A4015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35" y="-144711"/>
            <a:ext cx="7886700" cy="1325563"/>
          </a:xfrm>
        </p:spPr>
        <p:txBody>
          <a:bodyPr/>
          <a:lstStyle/>
          <a:p>
            <a:r>
              <a:rPr lang="en-US" altLang="ja-JP" dirty="0"/>
              <a:t>4.  Compared IRL</a:t>
            </a:r>
            <a:r>
              <a:rPr lang="ja-JP" altLang="en-US" dirty="0"/>
              <a:t> </a:t>
            </a:r>
            <a:r>
              <a:rPr lang="en-US" altLang="ja-JP" dirty="0"/>
              <a:t>with </a:t>
            </a:r>
            <a:r>
              <a:rPr kumimoji="1" lang="en-US" altLang="ja-JP" dirty="0"/>
              <a:t>RL</a:t>
            </a:r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53C354B-3C45-44B1-9381-7309F0233251}"/>
              </a:ext>
            </a:extLst>
          </p:cNvPr>
          <p:cNvSpPr txBox="1"/>
          <p:nvPr/>
        </p:nvSpPr>
        <p:spPr>
          <a:xfrm>
            <a:off x="-1" y="1002031"/>
            <a:ext cx="898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estimation method :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Max entropy - Inversed Reinforced Learning</a:t>
            </a:r>
            <a:r>
              <a:rPr lang="ja-JP" altLang="en-US" dirty="0"/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(IRL)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40C55498-7D4E-4029-B9AA-1DB9D9D8DFFC}"/>
                  </a:ext>
                </a:extLst>
              </p:cNvPr>
              <p:cNvSpPr txBox="1"/>
              <p:nvPr/>
            </p:nvSpPr>
            <p:spPr>
              <a:xfrm>
                <a:off x="201820" y="3130007"/>
                <a:ext cx="14201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Parameter </a:t>
                </a:r>
                <a14:m>
                  <m:oMath xmlns:m="http://schemas.openxmlformats.org/officeDocument/2006/math">
                    <m:r>
                      <a:rPr lang="ja-JP" alt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𝜽</m:t>
                    </m:r>
                  </m:oMath>
                </a14:m>
                <a:endPara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40C55498-7D4E-4029-B9AA-1DB9D9D8D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20" y="3130007"/>
                <a:ext cx="1420108" cy="646331"/>
              </a:xfrm>
              <a:prstGeom prst="rect">
                <a:avLst/>
              </a:prstGeom>
              <a:blipFill>
                <a:blip r:embed="rId2"/>
                <a:stretch>
                  <a:fillRect t="-4717" r="-171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4783EA74-86E8-4F6C-8841-E590835A7EF3}"/>
              </a:ext>
            </a:extLst>
          </p:cNvPr>
          <p:cNvGrpSpPr/>
          <p:nvPr/>
        </p:nvGrpSpPr>
        <p:grpSpPr>
          <a:xfrm>
            <a:off x="1949309" y="2987456"/>
            <a:ext cx="1631416" cy="876571"/>
            <a:chOff x="1447482" y="5136841"/>
            <a:chExt cx="1631416" cy="876571"/>
          </a:xfrm>
        </p:grpSpPr>
        <p:sp>
          <p:nvSpPr>
            <p:cNvPr id="45" name="平行四辺形 44">
              <a:extLst>
                <a:ext uri="{FF2B5EF4-FFF2-40B4-BE49-F238E27FC236}">
                  <a16:creationId xmlns:a16="http://schemas.microsoft.com/office/drawing/2014/main" id="{E357D927-BA70-4DD1-A00A-47FFE9173EDA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テキスト ボックス 47">
                  <a:extLst>
                    <a:ext uri="{FF2B5EF4-FFF2-40B4-BE49-F238E27FC236}">
                      <a16:creationId xmlns:a16="http://schemas.microsoft.com/office/drawing/2014/main" id="{1B6A6EF3-F828-4209-9DB5-628B28AC82AB}"/>
                    </a:ext>
                  </a:extLst>
                </p:cNvPr>
                <p:cNvSpPr txBox="1"/>
                <p:nvPr/>
              </p:nvSpPr>
              <p:spPr>
                <a:xfrm>
                  <a:off x="1649326" y="5279392"/>
                  <a:ext cx="122772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Reward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8" name="テキスト ボックス 47">
                  <a:extLst>
                    <a:ext uri="{FF2B5EF4-FFF2-40B4-BE49-F238E27FC236}">
                      <a16:creationId xmlns:a16="http://schemas.microsoft.com/office/drawing/2014/main" id="{1B6A6EF3-F828-4209-9DB5-628B28AC82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9326" y="5279392"/>
                  <a:ext cx="1227727" cy="646331"/>
                </a:xfrm>
                <a:prstGeom prst="rect">
                  <a:avLst/>
                </a:prstGeom>
                <a:blipFill>
                  <a:blip r:embed="rId3"/>
                  <a:stretch>
                    <a:fillRect t="-471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877B40F-21D6-4DB0-9A9F-BE2398790330}"/>
              </a:ext>
            </a:extLst>
          </p:cNvPr>
          <p:cNvGrpSpPr/>
          <p:nvPr/>
        </p:nvGrpSpPr>
        <p:grpSpPr>
          <a:xfrm>
            <a:off x="3782569" y="2987456"/>
            <a:ext cx="1631416" cy="876571"/>
            <a:chOff x="1447482" y="5136841"/>
            <a:chExt cx="1631416" cy="876571"/>
          </a:xfrm>
        </p:grpSpPr>
        <p:sp>
          <p:nvSpPr>
            <p:cNvPr id="56" name="平行四辺形 55">
              <a:extLst>
                <a:ext uri="{FF2B5EF4-FFF2-40B4-BE49-F238E27FC236}">
                  <a16:creationId xmlns:a16="http://schemas.microsoft.com/office/drawing/2014/main" id="{8D8A13A1-8110-4749-A6DE-69C5C695F6AA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テキスト ボックス 56">
                  <a:extLst>
                    <a:ext uri="{FF2B5EF4-FFF2-40B4-BE49-F238E27FC236}">
                      <a16:creationId xmlns:a16="http://schemas.microsoft.com/office/drawing/2014/main" id="{1F683B70-BE0E-4B4A-AC99-0CB36FD96E6D}"/>
                    </a:ext>
                  </a:extLst>
                </p:cNvPr>
                <p:cNvSpPr txBox="1"/>
                <p:nvPr/>
              </p:nvSpPr>
              <p:spPr>
                <a:xfrm>
                  <a:off x="1649326" y="5262614"/>
                  <a:ext cx="1227727" cy="669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Policy</a:t>
                  </a:r>
                </a:p>
                <a:p>
                  <a:pPr algn="ctr"/>
                  <a:r>
                    <a:rPr kumimoji="1" lang="en-US" altLang="ja-JP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14:m>
                    <m:oMath xmlns:m="http://schemas.openxmlformats.org/officeDocument/2006/math">
                      <m:r>
                        <a:rPr lang="en-US" altLang="ja-JP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a14:m>
                  <a:r>
                    <a:rPr kumimoji="1" lang="en-US" altLang="ja-JP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value)</a:t>
                  </a:r>
                </a:p>
              </p:txBody>
            </p:sp>
          </mc:Choice>
          <mc:Fallback xmlns="">
            <p:sp>
              <p:nvSpPr>
                <p:cNvPr id="57" name="テキスト ボックス 56">
                  <a:extLst>
                    <a:ext uri="{FF2B5EF4-FFF2-40B4-BE49-F238E27FC236}">
                      <a16:creationId xmlns:a16="http://schemas.microsoft.com/office/drawing/2014/main" id="{1F683B70-BE0E-4B4A-AC99-0CB36FD96E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9326" y="5262614"/>
                  <a:ext cx="1227727" cy="669992"/>
                </a:xfrm>
                <a:prstGeom prst="rect">
                  <a:avLst/>
                </a:prstGeom>
                <a:blipFill>
                  <a:blip r:embed="rId4"/>
                  <a:stretch>
                    <a:fillRect t="-5455" b="-10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8EBBEE56-D884-48C1-A1C6-0002BEF920F5}"/>
              </a:ext>
            </a:extLst>
          </p:cNvPr>
          <p:cNvGrpSpPr/>
          <p:nvPr/>
        </p:nvGrpSpPr>
        <p:grpSpPr>
          <a:xfrm>
            <a:off x="5571138" y="2987456"/>
            <a:ext cx="1631416" cy="876571"/>
            <a:chOff x="1447482" y="5136841"/>
            <a:chExt cx="1631416" cy="876571"/>
          </a:xfrm>
        </p:grpSpPr>
        <p:sp>
          <p:nvSpPr>
            <p:cNvPr id="59" name="平行四辺形 58">
              <a:extLst>
                <a:ext uri="{FF2B5EF4-FFF2-40B4-BE49-F238E27FC236}">
                  <a16:creationId xmlns:a16="http://schemas.microsoft.com/office/drawing/2014/main" id="{2ECFF67E-4450-4189-9F19-6888CE9E54B0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テキスト ボックス 59">
                  <a:extLst>
                    <a:ext uri="{FF2B5EF4-FFF2-40B4-BE49-F238E27FC236}">
                      <a16:creationId xmlns:a16="http://schemas.microsoft.com/office/drawing/2014/main" id="{9596971C-CB45-4DF6-9BF8-FBFC12B386CD}"/>
                    </a:ext>
                  </a:extLst>
                </p:cNvPr>
                <p:cNvSpPr txBox="1"/>
                <p:nvPr/>
              </p:nvSpPr>
              <p:spPr>
                <a:xfrm>
                  <a:off x="1649326" y="5287781"/>
                  <a:ext cx="122772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Likelihood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i="1">
                            <a:latin typeface="Cambria Math" panose="02040503050406030204" pitchFamily="18" charset="0"/>
                          </a:rPr>
                          <m:t>𝐿𝐿</m:t>
                        </m:r>
                      </m:oMath>
                    </m:oMathPara>
                  </a14:m>
                  <a:endPara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0" name="テキスト ボックス 59">
                  <a:extLst>
                    <a:ext uri="{FF2B5EF4-FFF2-40B4-BE49-F238E27FC236}">
                      <a16:creationId xmlns:a16="http://schemas.microsoft.com/office/drawing/2014/main" id="{9596971C-CB45-4DF6-9BF8-FBFC12B386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9326" y="5287781"/>
                  <a:ext cx="1227727" cy="646331"/>
                </a:xfrm>
                <a:prstGeom prst="rect">
                  <a:avLst/>
                </a:prstGeom>
                <a:blipFill>
                  <a:blip r:embed="rId5"/>
                  <a:stretch>
                    <a:fillRect l="-3980" t="-5660" r="-447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AF14AB9-6B58-416A-8C2C-FF407F46EB32}"/>
              </a:ext>
            </a:extLst>
          </p:cNvPr>
          <p:cNvSpPr/>
          <p:nvPr/>
        </p:nvSpPr>
        <p:spPr>
          <a:xfrm>
            <a:off x="89635" y="2987456"/>
            <a:ext cx="1657829" cy="886356"/>
          </a:xfrm>
          <a:prstGeom prst="rect">
            <a:avLst/>
          </a:prstGeom>
          <a:noFill/>
          <a:ln w="38100">
            <a:solidFill>
              <a:srgbClr val="70A1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8BB61D8-A01C-477E-B215-0054334E0967}"/>
              </a:ext>
            </a:extLst>
          </p:cNvPr>
          <p:cNvCxnSpPr>
            <a:stCxn id="3" idx="3"/>
            <a:endCxn id="45" idx="5"/>
          </p:cNvCxnSpPr>
          <p:nvPr/>
        </p:nvCxnSpPr>
        <p:spPr>
          <a:xfrm flipV="1">
            <a:off x="1747464" y="3425742"/>
            <a:ext cx="311416" cy="489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F8DF15BE-D4F7-4700-8930-CE6244D5515D}"/>
              </a:ext>
            </a:extLst>
          </p:cNvPr>
          <p:cNvCxnSpPr>
            <a:cxnSpLocks/>
            <a:endCxn id="56" idx="5"/>
          </p:cNvCxnSpPr>
          <p:nvPr/>
        </p:nvCxnSpPr>
        <p:spPr>
          <a:xfrm flipV="1">
            <a:off x="3450770" y="3425742"/>
            <a:ext cx="441370" cy="733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8F6879B5-2132-4DAC-98A9-DBBA1EB2AB89}"/>
              </a:ext>
            </a:extLst>
          </p:cNvPr>
          <p:cNvCxnSpPr>
            <a:stCxn id="56" idx="2"/>
            <a:endCxn id="59" idx="5"/>
          </p:cNvCxnSpPr>
          <p:nvPr/>
        </p:nvCxnSpPr>
        <p:spPr>
          <a:xfrm>
            <a:off x="5304414" y="3425742"/>
            <a:ext cx="37629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947309ED-E7A7-4128-A07B-3331DF1A5A02}"/>
              </a:ext>
            </a:extLst>
          </p:cNvPr>
          <p:cNvCxnSpPr>
            <a:cxnSpLocks/>
            <a:stCxn id="59" idx="2"/>
          </p:cNvCxnSpPr>
          <p:nvPr/>
        </p:nvCxnSpPr>
        <p:spPr>
          <a:xfrm flipV="1">
            <a:off x="7092983" y="3422875"/>
            <a:ext cx="367900" cy="286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05B9CAD8-F9C3-4198-8CF8-FCC13CB40D06}"/>
              </a:ext>
            </a:extLst>
          </p:cNvPr>
          <p:cNvCxnSpPr>
            <a:endCxn id="3" idx="2"/>
          </p:cNvCxnSpPr>
          <p:nvPr/>
        </p:nvCxnSpPr>
        <p:spPr>
          <a:xfrm flipV="1">
            <a:off x="918549" y="3873812"/>
            <a:ext cx="1" cy="798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A4A81BF-5901-414F-8DCA-5ED06B28851F}"/>
              </a:ext>
            </a:extLst>
          </p:cNvPr>
          <p:cNvCxnSpPr>
            <a:cxnSpLocks/>
          </p:cNvCxnSpPr>
          <p:nvPr/>
        </p:nvCxnSpPr>
        <p:spPr>
          <a:xfrm>
            <a:off x="918549" y="4672668"/>
            <a:ext cx="70471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A486795-4471-405D-B0C9-D5FD475A8212}"/>
                  </a:ext>
                </a:extLst>
              </p:cNvPr>
              <p:cNvSpPr txBox="1"/>
              <p:nvPr/>
            </p:nvSpPr>
            <p:spPr>
              <a:xfrm>
                <a:off x="7417630" y="5436005"/>
                <a:ext cx="16257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estimated</a:t>
                </a:r>
              </a:p>
              <a:p>
                <a:pPr algn="ctr"/>
                <a:r>
                  <a:rPr kumimoji="1"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Parameter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p>
                        <m:r>
                          <a:rPr lang="en-US" altLang="ja-JP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endPara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A486795-4471-405D-B0C9-D5FD475A8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7630" y="5436005"/>
                <a:ext cx="1625702" cy="646331"/>
              </a:xfrm>
              <a:prstGeom prst="rect">
                <a:avLst/>
              </a:prstGeom>
              <a:blipFill>
                <a:blip r:embed="rId6"/>
                <a:stretch>
                  <a:fillRect l="-1128" t="-5660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5B56CF93-132C-46C0-8903-98DF9377C7BD}"/>
              </a:ext>
            </a:extLst>
          </p:cNvPr>
          <p:cNvSpPr/>
          <p:nvPr/>
        </p:nvSpPr>
        <p:spPr>
          <a:xfrm>
            <a:off x="7397724" y="5301843"/>
            <a:ext cx="1657829" cy="886356"/>
          </a:xfrm>
          <a:prstGeom prst="rect">
            <a:avLst/>
          </a:prstGeom>
          <a:noFill/>
          <a:ln w="38100">
            <a:solidFill>
              <a:srgbClr val="70A1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0DF7F246-5CDF-4491-8C18-EEF04D5939E4}"/>
              </a:ext>
            </a:extLst>
          </p:cNvPr>
          <p:cNvSpPr/>
          <p:nvPr/>
        </p:nvSpPr>
        <p:spPr>
          <a:xfrm>
            <a:off x="7378106" y="4244486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endParaRPr lang="ja-JP" altLang="en-US" dirty="0"/>
          </a:p>
        </p:txBody>
      </p:sp>
      <p:sp>
        <p:nvSpPr>
          <p:cNvPr id="71" name="矢印: 下 70">
            <a:extLst>
              <a:ext uri="{FF2B5EF4-FFF2-40B4-BE49-F238E27FC236}">
                <a16:creationId xmlns:a16="http://schemas.microsoft.com/office/drawing/2014/main" id="{362CDB28-FC8B-4EEC-A046-A1CB45C9146A}"/>
              </a:ext>
            </a:extLst>
          </p:cNvPr>
          <p:cNvSpPr/>
          <p:nvPr/>
        </p:nvSpPr>
        <p:spPr>
          <a:xfrm>
            <a:off x="3639109" y="2564502"/>
            <a:ext cx="280625" cy="510465"/>
          </a:xfrm>
          <a:prstGeom prst="downArrow">
            <a:avLst/>
          </a:prstGeom>
          <a:solidFill>
            <a:srgbClr val="F8B2D2"/>
          </a:solidFill>
          <a:ln w="28575">
            <a:solidFill>
              <a:srgbClr val="F8B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4FFD7459-4FD7-41A1-B01D-0A7AA427128B}"/>
              </a:ext>
            </a:extLst>
          </p:cNvPr>
          <p:cNvSpPr/>
          <p:nvPr/>
        </p:nvSpPr>
        <p:spPr>
          <a:xfrm>
            <a:off x="2603458" y="2195170"/>
            <a:ext cx="2428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Reinforced Learning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正方形/長方形 72">
                <a:extLst>
                  <a:ext uri="{FF2B5EF4-FFF2-40B4-BE49-F238E27FC236}">
                    <a16:creationId xmlns:a16="http://schemas.microsoft.com/office/drawing/2014/main" id="{917CC8C2-82A4-42EC-8E7E-51429EE83001}"/>
                  </a:ext>
                </a:extLst>
              </p:cNvPr>
              <p:cNvSpPr/>
              <p:nvPr/>
            </p:nvSpPr>
            <p:spPr>
              <a:xfrm>
                <a:off x="306496" y="1558145"/>
                <a:ext cx="2089226" cy="405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u="sng" dirty="0">
                    <a:solidFill>
                      <a:prstClr val="black"/>
                    </a:solidFill>
                  </a:rPr>
                  <a:t>Reward: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 u="sng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ja-JP" sz="2000" i="1" u="sng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 sz="2000" b="0" i="1" u="sng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p>
                        <m:r>
                          <a:rPr lang="en-US" altLang="ja-JP" sz="2000" b="1" i="1" u="sng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sup>
                    </m:sSup>
                    <m:r>
                      <a:rPr lang="en-US" altLang="ja-JP" sz="2000" b="1" i="1" u="sng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endParaRPr lang="ja-JP" altLang="en-US" sz="2000" b="1" u="sng" dirty="0"/>
              </a:p>
            </p:txBody>
          </p:sp>
        </mc:Choice>
        <mc:Fallback xmlns="">
          <p:sp>
            <p:nvSpPr>
              <p:cNvPr id="73" name="正方形/長方形 72">
                <a:extLst>
                  <a:ext uri="{FF2B5EF4-FFF2-40B4-BE49-F238E27FC236}">
                    <a16:creationId xmlns:a16="http://schemas.microsoft.com/office/drawing/2014/main" id="{917CC8C2-82A4-42EC-8E7E-51429EE830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496" y="1558145"/>
                <a:ext cx="2089226" cy="405624"/>
              </a:xfrm>
              <a:prstGeom prst="rect">
                <a:avLst/>
              </a:prstGeom>
              <a:blipFill>
                <a:blip r:embed="rId7"/>
                <a:stretch>
                  <a:fillRect l="-2915" t="-7576" b="-27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493B1CCB-1A37-424B-9407-DF0CC508CB3F}"/>
              </a:ext>
            </a:extLst>
          </p:cNvPr>
          <p:cNvSpPr/>
          <p:nvPr/>
        </p:nvSpPr>
        <p:spPr>
          <a:xfrm>
            <a:off x="538467" y="4939644"/>
            <a:ext cx="11010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2000" b="1" u="sng" dirty="0">
                <a:latin typeface="Cambria Math" panose="02040503050406030204" pitchFamily="18" charset="0"/>
              </a:rPr>
              <a:t>Problem</a:t>
            </a:r>
          </a:p>
          <a:p>
            <a:endParaRPr lang="en-US" altLang="ja-JP" sz="2000" dirty="0"/>
          </a:p>
          <a:p>
            <a:endParaRPr lang="en-US" altLang="ja-JP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正方形/長方形 76">
                <a:extLst>
                  <a:ext uri="{FF2B5EF4-FFF2-40B4-BE49-F238E27FC236}">
                    <a16:creationId xmlns:a16="http://schemas.microsoft.com/office/drawing/2014/main" id="{A28B7F00-8945-4369-AAE3-F1AB71C380C4}"/>
                  </a:ext>
                </a:extLst>
              </p:cNvPr>
              <p:cNvSpPr/>
              <p:nvPr/>
            </p:nvSpPr>
            <p:spPr>
              <a:xfrm>
                <a:off x="920561" y="5977201"/>
                <a:ext cx="4572000" cy="707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altLang="ja-JP" sz="2000" dirty="0"/>
                  <a:t> 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ja-JP" altLang="en-US" sz="2000" i="1">
                            <a:latin typeface="Cambria Math" panose="02040503050406030204" pitchFamily="18" charset="0"/>
                          </a:rPr>
                          <m:t>𝜻</m:t>
                        </m:r>
                      </m:e>
                      <m:sub>
                        <m:r>
                          <a:rPr kumimoji="1" lang="en-US" altLang="ja-JP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dirty="0"/>
                  <a:t> </a:t>
                </a:r>
                <a:r>
                  <a:rPr lang="en-US" altLang="ja-JP" sz="2000" dirty="0"/>
                  <a:t>is the path of expert</a:t>
                </a:r>
              </a:p>
              <a:p>
                <a:r>
                  <a:rPr lang="en-US" altLang="ja-JP" sz="2000" dirty="0"/>
                  <a:t>	      </a:t>
                </a:r>
                <a14:m>
                  <m:oMath xmlns:m="http://schemas.openxmlformats.org/officeDocument/2006/math">
                    <m:r>
                      <a:rPr lang="en-US" altLang="ja-JP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ja-JP" altLang="en-US" sz="2000" dirty="0"/>
                  <a:t>  </a:t>
                </a:r>
                <a:r>
                  <a:rPr lang="en-US" altLang="ja-JP" sz="2000" dirty="0"/>
                  <a:t>is the feature relating to link</a:t>
                </a:r>
                <a:endParaRPr lang="ja-JP" altLang="en-US" sz="2000" dirty="0"/>
              </a:p>
            </p:txBody>
          </p:sp>
        </mc:Choice>
        <mc:Fallback xmlns="">
          <p:sp>
            <p:nvSpPr>
              <p:cNvPr id="77" name="正方形/長方形 76">
                <a:extLst>
                  <a:ext uri="{FF2B5EF4-FFF2-40B4-BE49-F238E27FC236}">
                    <a16:creationId xmlns:a16="http://schemas.microsoft.com/office/drawing/2014/main" id="{A28B7F00-8945-4369-AAE3-F1AB71C380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561" y="5977201"/>
                <a:ext cx="4572000" cy="707886"/>
              </a:xfrm>
              <a:prstGeom prst="rect">
                <a:avLst/>
              </a:prstGeom>
              <a:blipFill>
                <a:blip r:embed="rId8"/>
                <a:stretch>
                  <a:fillRect t="-5172" b="-146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正方形/長方形 77">
                <a:extLst>
                  <a:ext uri="{FF2B5EF4-FFF2-40B4-BE49-F238E27FC236}">
                    <a16:creationId xmlns:a16="http://schemas.microsoft.com/office/drawing/2014/main" id="{334ECC86-2081-4998-BE5F-16151E184B41}"/>
                  </a:ext>
                </a:extLst>
              </p:cNvPr>
              <p:cNvSpPr/>
              <p:nvPr/>
            </p:nvSpPr>
            <p:spPr>
              <a:xfrm>
                <a:off x="988425" y="5402449"/>
                <a:ext cx="4680577" cy="494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limLow>
                      <m:limLowPr>
                        <m:ctrlPr>
                          <a:rPr kumimoji="1" lang="en-US" altLang="ja-JP" sz="2000" i="1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kumimoji="1" lang="en-US" altLang="ja-JP" sz="2000">
                            <a:latin typeface="Cambria Math" panose="02040503050406030204" pitchFamily="18" charset="0"/>
                          </a:rPr>
                          <m:t>max</m:t>
                        </m:r>
                      </m:e>
                      <m:lim>
                        <m:r>
                          <a:rPr lang="ja-JP" altLang="en-US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lim>
                    </m:limLow>
                    <m:r>
                      <a:rPr kumimoji="1" lang="en-US" altLang="ja-JP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nary>
                      <m:naryPr>
                        <m:chr m:val="∑"/>
                        <m:supHide m:val="on"/>
                        <m:ctrlPr>
                          <a:rPr kumimoji="1" lang="en-US" altLang="ja-JP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kumimoji="1" lang="en-US" altLang="ja-JP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func>
                          <m:funcPr>
                            <m:ctrlPr>
                              <a:rPr kumimoji="1" lang="en-US" altLang="ja-JP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kumimoji="1" lang="en-US" altLang="ja-JP" sz="20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kumimoji="1" lang="en-US" altLang="ja-JP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</m:func>
                        <m:r>
                          <a:rPr kumimoji="1" lang="en-US" altLang="ja-JP" sz="20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000" i="1">
                                <a:latin typeface="Cambria Math" panose="02040503050406030204" pitchFamily="18" charset="0"/>
                              </a:rPr>
                              <m:t>𝜻</m:t>
                            </m:r>
                          </m:e>
                          <m:sub>
                            <m:r>
                              <a:rPr kumimoji="1" lang="en-US" altLang="ja-JP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2000" b="1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ja-JP" altLang="en-US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  <m:r>
                          <a:rPr kumimoji="1" lang="en-US" altLang="ja-JP" sz="2000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000" i="1" dirty="0"/>
                          <m:t> </m:t>
                        </m:r>
                      </m:e>
                    </m:nary>
                    <m:r>
                      <a:rPr kumimoji="1" lang="en-US" altLang="ja-JP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</m:t>
                    </m:r>
                  </m:oMath>
                </a14:m>
                <a:r>
                  <a:rPr lang="en-US" altLang="ja-JP" sz="2000" i="1" dirty="0" err="1"/>
                  <a:t>st.</a:t>
                </a:r>
                <a:r>
                  <a:rPr lang="en-US" altLang="ja-JP" sz="2000" i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ja-JP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ja-JP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ja-JP" altLang="en-US" sz="2000" dirty="0"/>
              </a:p>
            </p:txBody>
          </p:sp>
        </mc:Choice>
        <mc:Fallback xmlns="">
          <p:sp>
            <p:nvSpPr>
              <p:cNvPr id="78" name="正方形/長方形 77">
                <a:extLst>
                  <a:ext uri="{FF2B5EF4-FFF2-40B4-BE49-F238E27FC236}">
                    <a16:creationId xmlns:a16="http://schemas.microsoft.com/office/drawing/2014/main" id="{334ECC86-2081-4998-BE5F-16151E184B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425" y="5402449"/>
                <a:ext cx="4680577" cy="494815"/>
              </a:xfrm>
              <a:prstGeom prst="rect">
                <a:avLst/>
              </a:prstGeom>
              <a:blipFill>
                <a:blip r:embed="rId9"/>
                <a:stretch>
                  <a:fillRect t="-98765" b="-13086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5B779A4-80C2-4E29-B936-3C295B241327}"/>
              </a:ext>
            </a:extLst>
          </p:cNvPr>
          <p:cNvSpPr txBox="1"/>
          <p:nvPr/>
        </p:nvSpPr>
        <p:spPr>
          <a:xfrm>
            <a:off x="7460883" y="3191988"/>
            <a:ext cx="1429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Convergence test</a:t>
            </a: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0" name="直線矢印コネクタ 79">
            <a:extLst>
              <a:ext uri="{FF2B5EF4-FFF2-40B4-BE49-F238E27FC236}">
                <a16:creationId xmlns:a16="http://schemas.microsoft.com/office/drawing/2014/main" id="{23F1030E-07AE-4A9D-BA56-BDF5005A2D4E}"/>
              </a:ext>
            </a:extLst>
          </p:cNvPr>
          <p:cNvCxnSpPr>
            <a:cxnSpLocks/>
          </p:cNvCxnSpPr>
          <p:nvPr/>
        </p:nvCxnSpPr>
        <p:spPr>
          <a:xfrm>
            <a:off x="8326417" y="3850507"/>
            <a:ext cx="0" cy="14513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E07862B6-F0B7-4DD6-81E2-CFBE46386702}"/>
              </a:ext>
            </a:extLst>
          </p:cNvPr>
          <p:cNvSpPr/>
          <p:nvPr/>
        </p:nvSpPr>
        <p:spPr>
          <a:xfrm>
            <a:off x="8342897" y="4244486"/>
            <a:ext cx="56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endParaRPr lang="ja-JP" altLang="en-US" dirty="0"/>
          </a:p>
        </p:txBody>
      </p:sp>
      <p:sp>
        <p:nvSpPr>
          <p:cNvPr id="82" name="フローチャート: 判断 81">
            <a:extLst>
              <a:ext uri="{FF2B5EF4-FFF2-40B4-BE49-F238E27FC236}">
                <a16:creationId xmlns:a16="http://schemas.microsoft.com/office/drawing/2014/main" id="{BE74BF31-3B38-428E-8C6F-4BEEEFE79EDC}"/>
              </a:ext>
            </a:extLst>
          </p:cNvPr>
          <p:cNvSpPr/>
          <p:nvPr/>
        </p:nvSpPr>
        <p:spPr>
          <a:xfrm>
            <a:off x="7420103" y="2905064"/>
            <a:ext cx="1470352" cy="1056032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CD7467B-E31F-4F48-B134-AD05FB65CAF5}"/>
              </a:ext>
            </a:extLst>
          </p:cNvPr>
          <p:cNvCxnSpPr>
            <a:cxnSpLocks/>
          </p:cNvCxnSpPr>
          <p:nvPr/>
        </p:nvCxnSpPr>
        <p:spPr>
          <a:xfrm flipH="1">
            <a:off x="7957555" y="3850507"/>
            <a:ext cx="8135" cy="8221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37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5.  Estimation Result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7FFD20-3DD3-4E5B-9B4F-A2F05BA5EFDD}"/>
              </a:ext>
            </a:extLst>
          </p:cNvPr>
          <p:cNvSpPr txBox="1"/>
          <p:nvPr/>
        </p:nvSpPr>
        <p:spPr>
          <a:xfrm>
            <a:off x="4548300" y="1002031"/>
            <a:ext cx="3581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IRL estimation (car)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542D4FF-453E-477A-B7BA-BFD55DFBB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622236"/>
              </p:ext>
            </p:extLst>
          </p:nvPr>
        </p:nvGraphicFramePr>
        <p:xfrm>
          <a:off x="4647574" y="1905794"/>
          <a:ext cx="4106749" cy="1696084"/>
        </p:xfrm>
        <a:graphic>
          <a:graphicData uri="http://schemas.openxmlformats.org/drawingml/2006/table">
            <a:tbl>
              <a:tblPr/>
              <a:tblGrid>
                <a:gridCol w="1456785">
                  <a:extLst>
                    <a:ext uri="{9D8B030D-6E8A-4147-A177-3AD203B41FA5}">
                      <a16:colId xmlns:a16="http://schemas.microsoft.com/office/drawing/2014/main" val="3262210042"/>
                    </a:ext>
                  </a:extLst>
                </a:gridCol>
                <a:gridCol w="1318045">
                  <a:extLst>
                    <a:ext uri="{9D8B030D-6E8A-4147-A177-3AD203B41FA5}">
                      <a16:colId xmlns:a16="http://schemas.microsoft.com/office/drawing/2014/main" val="2205747765"/>
                    </a:ext>
                  </a:extLst>
                </a:gridCol>
                <a:gridCol w="1331919">
                  <a:extLst>
                    <a:ext uri="{9D8B030D-6E8A-4147-A177-3AD203B41FA5}">
                      <a16:colId xmlns:a16="http://schemas.microsoft.com/office/drawing/2014/main" val="4213299946"/>
                    </a:ext>
                  </a:extLst>
                </a:gridCol>
              </a:tblGrid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Variables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Parameters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t-Value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06594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Link Length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-0.07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-9.72**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682976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Right-Turn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-1.02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-8.53**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65393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Lanes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-0.37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-5.64**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62314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17FA20BB-0AB8-47C2-8676-8F19F093E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108232"/>
              </p:ext>
            </p:extLst>
          </p:nvPr>
        </p:nvGraphicFramePr>
        <p:xfrm>
          <a:off x="4965018" y="4128773"/>
          <a:ext cx="3471863" cy="1866896"/>
        </p:xfrm>
        <a:graphic>
          <a:graphicData uri="http://schemas.openxmlformats.org/drawingml/2006/table">
            <a:tbl>
              <a:tblPr/>
              <a:tblGrid>
                <a:gridCol w="1822729">
                  <a:extLst>
                    <a:ext uri="{9D8B030D-6E8A-4147-A177-3AD203B41FA5}">
                      <a16:colId xmlns:a16="http://schemas.microsoft.com/office/drawing/2014/main" val="1599225445"/>
                    </a:ext>
                  </a:extLst>
                </a:gridCol>
                <a:gridCol w="1649134">
                  <a:extLst>
                    <a:ext uri="{9D8B030D-6E8A-4147-A177-3AD203B41FA5}">
                      <a16:colId xmlns:a16="http://schemas.microsoft.com/office/drawing/2014/main" val="2984009933"/>
                    </a:ext>
                  </a:extLst>
                </a:gridCol>
              </a:tblGrid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L(0)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-2080.67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141053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-1117.10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759636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884639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Adjusted 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0.46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2247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D22C838E-1A5E-465B-B5AE-E2D7D7E73DBE}"/>
                  </a:ext>
                </a:extLst>
              </p:cNvPr>
              <p:cNvSpPr/>
              <p:nvPr/>
            </p:nvSpPr>
            <p:spPr>
              <a:xfrm>
                <a:off x="4694351" y="1457681"/>
                <a:ext cx="178984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=0.47</m:t>
                    </m:r>
                  </m:oMath>
                </a14:m>
                <a:r>
                  <a:rPr lang="en-US" altLang="ja-JP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(given)</a:t>
                </a:r>
                <a:endParaRPr lang="ja-JP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D22C838E-1A5E-465B-B5AE-E2D7D7E73D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351" y="1457681"/>
                <a:ext cx="1789849" cy="369332"/>
              </a:xfrm>
              <a:prstGeom prst="rect">
                <a:avLst/>
              </a:prstGeom>
              <a:blipFill>
                <a:blip r:embed="rId2"/>
                <a:stretch>
                  <a:fillRect l="-1020" t="-8197" r="-2041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8684A3E-8A0F-4EC5-8E8B-DB89E6F52D53}"/>
              </a:ext>
            </a:extLst>
          </p:cNvPr>
          <p:cNvSpPr txBox="1"/>
          <p:nvPr/>
        </p:nvSpPr>
        <p:spPr>
          <a:xfrm>
            <a:off x="203199" y="1002031"/>
            <a:ext cx="3581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RL estimation (car)</a:t>
            </a:r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43A6DB93-EE56-4E78-B9AA-CDEE5C6A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251792"/>
              </p:ext>
            </p:extLst>
          </p:nvPr>
        </p:nvGraphicFramePr>
        <p:xfrm>
          <a:off x="181822" y="1905794"/>
          <a:ext cx="4106749" cy="1696084"/>
        </p:xfrm>
        <a:graphic>
          <a:graphicData uri="http://schemas.openxmlformats.org/drawingml/2006/table">
            <a:tbl>
              <a:tblPr/>
              <a:tblGrid>
                <a:gridCol w="1456785">
                  <a:extLst>
                    <a:ext uri="{9D8B030D-6E8A-4147-A177-3AD203B41FA5}">
                      <a16:colId xmlns:a16="http://schemas.microsoft.com/office/drawing/2014/main" val="3262210042"/>
                    </a:ext>
                  </a:extLst>
                </a:gridCol>
                <a:gridCol w="1318045">
                  <a:extLst>
                    <a:ext uri="{9D8B030D-6E8A-4147-A177-3AD203B41FA5}">
                      <a16:colId xmlns:a16="http://schemas.microsoft.com/office/drawing/2014/main" val="2205747765"/>
                    </a:ext>
                  </a:extLst>
                </a:gridCol>
                <a:gridCol w="1331919">
                  <a:extLst>
                    <a:ext uri="{9D8B030D-6E8A-4147-A177-3AD203B41FA5}">
                      <a16:colId xmlns:a16="http://schemas.microsoft.com/office/drawing/2014/main" val="4213299946"/>
                    </a:ext>
                  </a:extLst>
                </a:gridCol>
              </a:tblGrid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Variables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Parameters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t-Value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06594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Link Length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-1.33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682976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Right-Turn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-0.80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-6.49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65393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Lanes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0.37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2.76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62314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6B77DC70-77C1-4B76-A8D1-38276F8F0F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134711"/>
              </p:ext>
            </p:extLst>
          </p:nvPr>
        </p:nvGraphicFramePr>
        <p:xfrm>
          <a:off x="499266" y="4128773"/>
          <a:ext cx="3471863" cy="1866896"/>
        </p:xfrm>
        <a:graphic>
          <a:graphicData uri="http://schemas.openxmlformats.org/drawingml/2006/table">
            <a:tbl>
              <a:tblPr/>
              <a:tblGrid>
                <a:gridCol w="1822729">
                  <a:extLst>
                    <a:ext uri="{9D8B030D-6E8A-4147-A177-3AD203B41FA5}">
                      <a16:colId xmlns:a16="http://schemas.microsoft.com/office/drawing/2014/main" val="1599225445"/>
                    </a:ext>
                  </a:extLst>
                </a:gridCol>
                <a:gridCol w="1649134">
                  <a:extLst>
                    <a:ext uri="{9D8B030D-6E8A-4147-A177-3AD203B41FA5}">
                      <a16:colId xmlns:a16="http://schemas.microsoft.com/office/drawing/2014/main" val="2984009933"/>
                    </a:ext>
                  </a:extLst>
                </a:gridCol>
              </a:tblGrid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L(0)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-1179.29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141053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-1147.00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759636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884639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Adjusted 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2247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56B4078E-68CD-4C5D-B734-C31F62D93ABD}"/>
                  </a:ext>
                </a:extLst>
              </p:cNvPr>
              <p:cNvSpPr/>
              <p:nvPr/>
            </p:nvSpPr>
            <p:spPr>
              <a:xfrm>
                <a:off x="228599" y="1457681"/>
                <a:ext cx="17545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ja-JP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0.47 (given)</a:t>
                </a:r>
                <a:endParaRPr lang="ja-JP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56B4078E-68CD-4C5D-B734-C31F62D93A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9" y="1457681"/>
                <a:ext cx="1754583" cy="369332"/>
              </a:xfrm>
              <a:prstGeom prst="rect">
                <a:avLst/>
              </a:prstGeom>
              <a:blipFill>
                <a:blip r:embed="rId3"/>
                <a:stretch>
                  <a:fillRect l="-694" t="-8197" r="-2083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D7C3DB7B-12CE-4F58-B01B-0ECE6D501BE9}"/>
              </a:ext>
            </a:extLst>
          </p:cNvPr>
          <p:cNvCxnSpPr>
            <a:cxnSpLocks/>
          </p:cNvCxnSpPr>
          <p:nvPr/>
        </p:nvCxnSpPr>
        <p:spPr>
          <a:xfrm>
            <a:off x="4419600" y="1186697"/>
            <a:ext cx="0" cy="50871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701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5.  Estimation Result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7FFD20-3DD3-4E5B-9B4F-A2F05BA5EFDD}"/>
              </a:ext>
            </a:extLst>
          </p:cNvPr>
          <p:cNvSpPr txBox="1"/>
          <p:nvPr/>
        </p:nvSpPr>
        <p:spPr>
          <a:xfrm>
            <a:off x="2222499" y="1002031"/>
            <a:ext cx="494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Recursive Logit estimation (bicycle)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542D4FF-453E-477A-B7BA-BFD55DFBB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13887"/>
              </p:ext>
            </p:extLst>
          </p:nvPr>
        </p:nvGraphicFramePr>
        <p:xfrm>
          <a:off x="2609850" y="1766094"/>
          <a:ext cx="4296713" cy="2120105"/>
        </p:xfrm>
        <a:graphic>
          <a:graphicData uri="http://schemas.openxmlformats.org/drawingml/2006/table">
            <a:tbl>
              <a:tblPr/>
              <a:tblGrid>
                <a:gridCol w="1524171">
                  <a:extLst>
                    <a:ext uri="{9D8B030D-6E8A-4147-A177-3AD203B41FA5}">
                      <a16:colId xmlns:a16="http://schemas.microsoft.com/office/drawing/2014/main" val="3262210042"/>
                    </a:ext>
                  </a:extLst>
                </a:gridCol>
                <a:gridCol w="1379013">
                  <a:extLst>
                    <a:ext uri="{9D8B030D-6E8A-4147-A177-3AD203B41FA5}">
                      <a16:colId xmlns:a16="http://schemas.microsoft.com/office/drawing/2014/main" val="2205747765"/>
                    </a:ext>
                  </a:extLst>
                </a:gridCol>
                <a:gridCol w="1393529">
                  <a:extLst>
                    <a:ext uri="{9D8B030D-6E8A-4147-A177-3AD203B41FA5}">
                      <a16:colId xmlns:a16="http://schemas.microsoft.com/office/drawing/2014/main" val="4213299946"/>
                    </a:ext>
                  </a:extLst>
                </a:gridCol>
              </a:tblGrid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Variables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Parameters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t-Value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06594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Link Length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-6.21**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682976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Right-Turn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-3.67**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65393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Car Traffic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-14.37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 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634771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β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0.00</a:t>
                      </a:r>
                      <a:endParaRPr lang="en-US" sz="16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15.15**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62314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17FA20BB-0AB8-47C2-8676-8F19F093E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2386"/>
              </p:ext>
            </p:extLst>
          </p:nvPr>
        </p:nvGraphicFramePr>
        <p:xfrm>
          <a:off x="3043237" y="4508499"/>
          <a:ext cx="3471863" cy="1866896"/>
        </p:xfrm>
        <a:graphic>
          <a:graphicData uri="http://schemas.openxmlformats.org/drawingml/2006/table">
            <a:tbl>
              <a:tblPr/>
              <a:tblGrid>
                <a:gridCol w="1822729">
                  <a:extLst>
                    <a:ext uri="{9D8B030D-6E8A-4147-A177-3AD203B41FA5}">
                      <a16:colId xmlns:a16="http://schemas.microsoft.com/office/drawing/2014/main" val="1599225445"/>
                    </a:ext>
                  </a:extLst>
                </a:gridCol>
                <a:gridCol w="1649134">
                  <a:extLst>
                    <a:ext uri="{9D8B030D-6E8A-4147-A177-3AD203B41FA5}">
                      <a16:colId xmlns:a16="http://schemas.microsoft.com/office/drawing/2014/main" val="2984009933"/>
                    </a:ext>
                  </a:extLst>
                </a:gridCol>
              </a:tblGrid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L(0)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-4093.90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141053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-3861.56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759636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884639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Adjusted 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224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941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2DE9F54-11A8-46F5-A624-956EF18CA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14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B02B41D-3D18-46D9-9A51-1621CF283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5.  Simulation and Evaluation</a:t>
            </a:r>
            <a:endParaRPr kumimoji="1" lang="ja-JP" altLang="en-US" dirty="0"/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D03B29D0-40AC-4D5F-90CD-6D5C86830FD4}"/>
              </a:ext>
            </a:extLst>
          </p:cNvPr>
          <p:cNvGrpSpPr/>
          <p:nvPr/>
        </p:nvGrpSpPr>
        <p:grpSpPr>
          <a:xfrm>
            <a:off x="3868983" y="4559530"/>
            <a:ext cx="1631416" cy="606667"/>
            <a:chOff x="-1945142" y="3774997"/>
            <a:chExt cx="1631416" cy="606667"/>
          </a:xfrm>
        </p:grpSpPr>
        <p:sp>
          <p:nvSpPr>
            <p:cNvPr id="19" name="平行四辺形 18">
              <a:extLst>
                <a:ext uri="{FF2B5EF4-FFF2-40B4-BE49-F238E27FC236}">
                  <a16:creationId xmlns:a16="http://schemas.microsoft.com/office/drawing/2014/main" id="{7E5C0DD6-64E7-405E-AF1B-2F263614529E}"/>
                </a:ext>
              </a:extLst>
            </p:cNvPr>
            <p:cNvSpPr/>
            <p:nvPr/>
          </p:nvSpPr>
          <p:spPr>
            <a:xfrm>
              <a:off x="-1945142" y="3774997"/>
              <a:ext cx="1631416" cy="606667"/>
            </a:xfrm>
            <a:prstGeom prst="parallelogram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F97C8279-654F-4898-B963-0B8BA795BB9F}"/>
                </a:ext>
              </a:extLst>
            </p:cNvPr>
            <p:cNvSpPr txBox="1"/>
            <p:nvPr/>
          </p:nvSpPr>
          <p:spPr>
            <a:xfrm>
              <a:off x="-1721245" y="3893664"/>
              <a:ext cx="1183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Car traffic</a:t>
              </a: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20FE0991-D1B6-4D66-901E-C4164894CA80}"/>
              </a:ext>
            </a:extLst>
          </p:cNvPr>
          <p:cNvGrpSpPr/>
          <p:nvPr/>
        </p:nvGrpSpPr>
        <p:grpSpPr>
          <a:xfrm>
            <a:off x="1257373" y="3246056"/>
            <a:ext cx="6854636" cy="1031564"/>
            <a:chOff x="335437" y="3571562"/>
            <a:chExt cx="6854636" cy="1031564"/>
          </a:xfrm>
        </p:grpSpPr>
        <p:sp>
          <p:nvSpPr>
            <p:cNvPr id="25" name="四角形: 角を丸くする 24">
              <a:extLst>
                <a:ext uri="{FF2B5EF4-FFF2-40B4-BE49-F238E27FC236}">
                  <a16:creationId xmlns:a16="http://schemas.microsoft.com/office/drawing/2014/main" id="{5D375A44-C9F7-44CD-8C9F-EB7E2A6E9773}"/>
                </a:ext>
              </a:extLst>
            </p:cNvPr>
            <p:cNvSpPr/>
            <p:nvPr/>
          </p:nvSpPr>
          <p:spPr>
            <a:xfrm>
              <a:off x="335437" y="3571562"/>
              <a:ext cx="6854636" cy="1031564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69B20DB-AD91-4DAA-B694-7EC69B04CC5D}"/>
                </a:ext>
              </a:extLst>
            </p:cNvPr>
            <p:cNvSpPr txBox="1"/>
            <p:nvPr/>
          </p:nvSpPr>
          <p:spPr>
            <a:xfrm>
              <a:off x="449937" y="3669121"/>
              <a:ext cx="19457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Car Assignment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F44ABF0C-4D35-45FF-B8BA-89C8D732D8C2}"/>
                    </a:ext>
                  </a:extLst>
                </p:cNvPr>
                <p:cNvSpPr/>
                <p:nvPr/>
              </p:nvSpPr>
              <p:spPr>
                <a:xfrm>
                  <a:off x="893937" y="4025723"/>
                  <a:ext cx="5758327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𝑐𝑎𝑟</m:t>
                            </m:r>
                          </m:sub>
                        </m:s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𝐿𝑒𝑛𝑔𝑡h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𝑅𝑖𝑔h𝑡𝑡𝑢𝑟𝑛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𝐿𝑎𝑛𝑒𝑠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ja-JP" altLang="en-US" sz="2000" dirty="0"/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F44ABF0C-4D35-45FF-B8BA-89C8D732D8C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3937" y="4025723"/>
                  <a:ext cx="5758327" cy="400110"/>
                </a:xfrm>
                <a:prstGeom prst="rect">
                  <a:avLst/>
                </a:prstGeom>
                <a:blipFill>
                  <a:blip r:embed="rId2"/>
                  <a:stretch>
                    <a:fillRect b="-1363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2CAA6027-7D70-4B58-A061-41FB7AE8C3F8}"/>
              </a:ext>
            </a:extLst>
          </p:cNvPr>
          <p:cNvGrpSpPr/>
          <p:nvPr/>
        </p:nvGrpSpPr>
        <p:grpSpPr>
          <a:xfrm>
            <a:off x="1287937" y="5453953"/>
            <a:ext cx="6996101" cy="1017427"/>
            <a:chOff x="335437" y="3571562"/>
            <a:chExt cx="6996101" cy="1017427"/>
          </a:xfrm>
        </p:grpSpPr>
        <p:sp>
          <p:nvSpPr>
            <p:cNvPr id="34" name="四角形: 角を丸くする 33">
              <a:extLst>
                <a:ext uri="{FF2B5EF4-FFF2-40B4-BE49-F238E27FC236}">
                  <a16:creationId xmlns:a16="http://schemas.microsoft.com/office/drawing/2014/main" id="{EB406499-3688-442E-9361-447056BC0801}"/>
                </a:ext>
              </a:extLst>
            </p:cNvPr>
            <p:cNvSpPr/>
            <p:nvPr/>
          </p:nvSpPr>
          <p:spPr>
            <a:xfrm>
              <a:off x="335437" y="3571562"/>
              <a:ext cx="6854636" cy="1017427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77A09C4A-303B-49F4-8705-B2F7F1509F00}"/>
                </a:ext>
              </a:extLst>
            </p:cNvPr>
            <p:cNvSpPr txBox="1"/>
            <p:nvPr/>
          </p:nvSpPr>
          <p:spPr>
            <a:xfrm>
              <a:off x="449937" y="3669121"/>
              <a:ext cx="2368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Bicycle Assignment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正方形/長方形 35">
                  <a:extLst>
                    <a:ext uri="{FF2B5EF4-FFF2-40B4-BE49-F238E27FC236}">
                      <a16:creationId xmlns:a16="http://schemas.microsoft.com/office/drawing/2014/main" id="{F5FF7657-81CA-404A-9AB5-179052470E29}"/>
                    </a:ext>
                  </a:extLst>
                </p:cNvPr>
                <p:cNvSpPr/>
                <p:nvPr/>
              </p:nvSpPr>
              <p:spPr>
                <a:xfrm>
                  <a:off x="386239" y="4055206"/>
                  <a:ext cx="6945299" cy="42428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𝑏𝑖𝑐𝑦𝑐𝑙𝑒</m:t>
                            </m:r>
                          </m:sub>
                        </m:s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𝐿𝑒𝑛𝑔𝑡h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𝑅𝑖𝑔h𝑡𝑡𝑢𝑟𝑛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altLang="ja-JP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𝐶𝑎𝑟𝑇𝑟𝑎𝑓𝑓𝑖𝑐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ja-JP" altLang="en-US" sz="2000" dirty="0"/>
                </a:p>
              </p:txBody>
            </p:sp>
          </mc:Choice>
          <mc:Fallback xmlns="">
            <p:sp>
              <p:nvSpPr>
                <p:cNvPr id="36" name="正方形/長方形 35">
                  <a:extLst>
                    <a:ext uri="{FF2B5EF4-FFF2-40B4-BE49-F238E27FC236}">
                      <a16:creationId xmlns:a16="http://schemas.microsoft.com/office/drawing/2014/main" id="{F5FF7657-81CA-404A-9AB5-179052470E2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39" y="4055206"/>
                  <a:ext cx="6945299" cy="424283"/>
                </a:xfrm>
                <a:prstGeom prst="rect">
                  <a:avLst/>
                </a:prstGeom>
                <a:blipFill>
                  <a:blip r:embed="rId3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D6DCCD42-B796-47E7-9626-CB32A36FDEEE}"/>
              </a:ext>
            </a:extLst>
          </p:cNvPr>
          <p:cNvCxnSpPr>
            <a:cxnSpLocks/>
            <a:stCxn id="25" idx="2"/>
            <a:endCxn id="19" idx="0"/>
          </p:cNvCxnSpPr>
          <p:nvPr/>
        </p:nvCxnSpPr>
        <p:spPr>
          <a:xfrm>
            <a:off x="4684691" y="4277620"/>
            <a:ext cx="0" cy="281910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コネクタ: カギ線 40">
            <a:extLst>
              <a:ext uri="{FF2B5EF4-FFF2-40B4-BE49-F238E27FC236}">
                <a16:creationId xmlns:a16="http://schemas.microsoft.com/office/drawing/2014/main" id="{B0FD7C86-A579-48AC-B14C-38D10A3AC5E9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5424566" y="4862864"/>
            <a:ext cx="1841268" cy="1074733"/>
          </a:xfrm>
          <a:prstGeom prst="bentConnector3">
            <a:avLst>
              <a:gd name="adj1" fmla="val 99661"/>
            </a:avLst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18CD82C2-01FB-4625-B0C7-34D658D9BCF3}"/>
              </a:ext>
            </a:extLst>
          </p:cNvPr>
          <p:cNvCxnSpPr>
            <a:cxnSpLocks/>
            <a:stCxn id="54" idx="2"/>
            <a:endCxn id="63" idx="0"/>
          </p:cNvCxnSpPr>
          <p:nvPr/>
        </p:nvCxnSpPr>
        <p:spPr>
          <a:xfrm flipH="1">
            <a:off x="4682336" y="2042677"/>
            <a:ext cx="2355" cy="289868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コネクタ: カギ線 48">
            <a:extLst>
              <a:ext uri="{FF2B5EF4-FFF2-40B4-BE49-F238E27FC236}">
                <a16:creationId xmlns:a16="http://schemas.microsoft.com/office/drawing/2014/main" id="{83D51EFB-8ADB-4A2C-9EBC-E46862EE136C}"/>
              </a:ext>
            </a:extLst>
          </p:cNvPr>
          <p:cNvCxnSpPr>
            <a:cxnSpLocks/>
            <a:stCxn id="63" idx="2"/>
          </p:cNvCxnSpPr>
          <p:nvPr/>
        </p:nvCxnSpPr>
        <p:spPr>
          <a:xfrm>
            <a:off x="5970710" y="2635879"/>
            <a:ext cx="951760" cy="1006753"/>
          </a:xfrm>
          <a:prstGeom prst="bentConnector2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8F40B457-3DD1-42F3-AC7E-0339FC232ADE}"/>
              </a:ext>
            </a:extLst>
          </p:cNvPr>
          <p:cNvGrpSpPr/>
          <p:nvPr/>
        </p:nvGrpSpPr>
        <p:grpSpPr>
          <a:xfrm>
            <a:off x="2763025" y="1293937"/>
            <a:ext cx="3843332" cy="748740"/>
            <a:chOff x="1841089" y="3854386"/>
            <a:chExt cx="3843332" cy="748740"/>
          </a:xfrm>
        </p:grpSpPr>
        <p:sp>
          <p:nvSpPr>
            <p:cNvPr id="54" name="四角形: 角を丸くする 53">
              <a:extLst>
                <a:ext uri="{FF2B5EF4-FFF2-40B4-BE49-F238E27FC236}">
                  <a16:creationId xmlns:a16="http://schemas.microsoft.com/office/drawing/2014/main" id="{02AC5FE4-C780-4B35-8E02-0151145608C5}"/>
                </a:ext>
              </a:extLst>
            </p:cNvPr>
            <p:cNvSpPr/>
            <p:nvPr/>
          </p:nvSpPr>
          <p:spPr>
            <a:xfrm>
              <a:off x="1841089" y="3854386"/>
              <a:ext cx="3843332" cy="748740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436C4FC4-7956-417F-9D1F-D1C6DE39F42A}"/>
                </a:ext>
              </a:extLst>
            </p:cNvPr>
            <p:cNvSpPr txBox="1"/>
            <p:nvPr/>
          </p:nvSpPr>
          <p:spPr>
            <a:xfrm>
              <a:off x="2840917" y="4028122"/>
              <a:ext cx="1838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Network Policy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1CF237A3-F4C8-49B9-AD5A-13A152C6DFDE}"/>
              </a:ext>
            </a:extLst>
          </p:cNvPr>
          <p:cNvGrpSpPr/>
          <p:nvPr/>
        </p:nvGrpSpPr>
        <p:grpSpPr>
          <a:xfrm>
            <a:off x="3318129" y="2332545"/>
            <a:ext cx="2728414" cy="606667"/>
            <a:chOff x="2365629" y="2332545"/>
            <a:chExt cx="2728414" cy="60666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正方形/長方形 59">
                  <a:extLst>
                    <a:ext uri="{FF2B5EF4-FFF2-40B4-BE49-F238E27FC236}">
                      <a16:creationId xmlns:a16="http://schemas.microsoft.com/office/drawing/2014/main" id="{382B0923-1A4B-45F8-BAF6-E7B6D9017FAD}"/>
                    </a:ext>
                  </a:extLst>
                </p:cNvPr>
                <p:cNvSpPr/>
                <p:nvPr/>
              </p:nvSpPr>
              <p:spPr>
                <a:xfrm>
                  <a:off x="2498488" y="2453373"/>
                  <a:ext cx="2488096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i="1" smtClean="0"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altLang="ja-JP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altLang="ja-JP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  <m:t>𝑙𝑖𝑛𝑘</m:t>
                            </m:r>
                            <m:r>
                              <a:rPr lang="en-US" altLang="ja-JP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  <m:t>𝑛𝑜𝑑𝑒</m:t>
                            </m:r>
                            <m: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  <m:t>𝑙𝑎𝑛𝑒</m:t>
                            </m:r>
                          </m:e>
                        </m:d>
                      </m:oMath>
                    </m:oMathPara>
                  </a14:m>
                  <a:endParaRPr lang="ja-JP" altLang="en-US" dirty="0"/>
                </a:p>
              </p:txBody>
            </p:sp>
          </mc:Choice>
          <mc:Fallback xmlns="">
            <p:sp>
              <p:nvSpPr>
                <p:cNvPr id="60" name="正方形/長方形 59">
                  <a:extLst>
                    <a:ext uri="{FF2B5EF4-FFF2-40B4-BE49-F238E27FC236}">
                      <a16:creationId xmlns:a16="http://schemas.microsoft.com/office/drawing/2014/main" id="{382B0923-1A4B-45F8-BAF6-E7B6D9017F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8488" y="2453373"/>
                  <a:ext cx="2488096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" name="平行四辺形 62">
              <a:extLst>
                <a:ext uri="{FF2B5EF4-FFF2-40B4-BE49-F238E27FC236}">
                  <a16:creationId xmlns:a16="http://schemas.microsoft.com/office/drawing/2014/main" id="{3F198CCE-688C-484C-87F0-B1C9AE87EF9A}"/>
                </a:ext>
              </a:extLst>
            </p:cNvPr>
            <p:cNvSpPr/>
            <p:nvPr/>
          </p:nvSpPr>
          <p:spPr>
            <a:xfrm>
              <a:off x="2365629" y="2332545"/>
              <a:ext cx="2728414" cy="606667"/>
            </a:xfrm>
            <a:prstGeom prst="parallelogram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8829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7304074A-4AA6-489A-B443-5E5C3EFA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5.  simulation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51CD42-DF1A-4139-9DEB-30EB90F47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graphicFrame>
        <p:nvGraphicFramePr>
          <p:cNvPr id="2" name="表 9">
            <a:extLst>
              <a:ext uri="{FF2B5EF4-FFF2-40B4-BE49-F238E27FC236}">
                <a16:creationId xmlns:a16="http://schemas.microsoft.com/office/drawing/2014/main" id="{74D72AC2-19D8-4A23-933B-F9A53F1C20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611299"/>
              </p:ext>
            </p:extLst>
          </p:nvPr>
        </p:nvGraphicFramePr>
        <p:xfrm>
          <a:off x="140301" y="4567579"/>
          <a:ext cx="8863398" cy="219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3873">
                  <a:extLst>
                    <a:ext uri="{9D8B030D-6E8A-4147-A177-3AD203B41FA5}">
                      <a16:colId xmlns:a16="http://schemas.microsoft.com/office/drawing/2014/main" val="2657705161"/>
                    </a:ext>
                  </a:extLst>
                </a:gridCol>
                <a:gridCol w="3465059">
                  <a:extLst>
                    <a:ext uri="{9D8B030D-6E8A-4147-A177-3AD203B41FA5}">
                      <a16:colId xmlns:a16="http://schemas.microsoft.com/office/drawing/2014/main" val="3677151034"/>
                    </a:ext>
                  </a:extLst>
                </a:gridCol>
                <a:gridCol w="2954466">
                  <a:extLst>
                    <a:ext uri="{9D8B030D-6E8A-4147-A177-3AD203B41FA5}">
                      <a16:colId xmlns:a16="http://schemas.microsoft.com/office/drawing/2014/main" val="2644891765"/>
                    </a:ext>
                  </a:extLst>
                </a:gridCol>
              </a:tblGrid>
              <a:tr h="683960"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/>
                        <a:t>Without</a:t>
                      </a:r>
                      <a:r>
                        <a:rPr kumimoji="1" lang="ja-JP" altLang="en-US" sz="2800" dirty="0"/>
                        <a:t> </a:t>
                      </a:r>
                      <a:r>
                        <a:rPr kumimoji="1" lang="en-US" altLang="ja-JP" sz="2800" dirty="0"/>
                        <a:t>policy</a:t>
                      </a:r>
                      <a:endParaRPr kumimoji="1" lang="ja-JP" altLang="en-US" sz="2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/>
                        <a:t>With policy</a:t>
                      </a:r>
                    </a:p>
                    <a:p>
                      <a:pPr algn="ctr"/>
                      <a:r>
                        <a:rPr kumimoji="1" lang="en-US" altLang="ja-JP" sz="2000" dirty="0"/>
                        <a:t>(rode lanes are reduced)</a:t>
                      </a:r>
                      <a:endParaRPr kumimoji="1" lang="ja-JP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33864325"/>
                  </a:ext>
                </a:extLst>
              </a:tr>
              <a:tr h="68396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/>
                        <a:t>Private car user</a:t>
                      </a:r>
                      <a:endParaRPr kumimoji="1" lang="ja-JP" altLang="en-US" sz="2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-2639</a:t>
                      </a:r>
                      <a:endParaRPr kumimoji="1" lang="ja-JP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-2638</a:t>
                      </a:r>
                      <a:endParaRPr kumimoji="1" lang="ja-JP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1231127"/>
                  </a:ext>
                </a:extLst>
              </a:tr>
              <a:tr h="68396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/>
                        <a:t>Bicycle</a:t>
                      </a:r>
                      <a:r>
                        <a:rPr kumimoji="1" lang="ja-JP" altLang="en-US" sz="2800" dirty="0"/>
                        <a:t> </a:t>
                      </a:r>
                      <a:r>
                        <a:rPr kumimoji="1" lang="en-US" altLang="ja-JP" sz="2800" dirty="0"/>
                        <a:t>user</a:t>
                      </a:r>
                      <a:endParaRPr kumimoji="1" lang="ja-JP" altLang="en-US" sz="2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-9297</a:t>
                      </a:r>
                      <a:endParaRPr kumimoji="1" lang="ja-JP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dirty="0">
                          <a:solidFill>
                            <a:schemeClr val="accent1"/>
                          </a:solidFill>
                        </a:rPr>
                        <a:t>-1147</a:t>
                      </a:r>
                      <a:endParaRPr kumimoji="1" lang="ja-JP" altLang="en-US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9714335"/>
                  </a:ext>
                </a:extLst>
              </a:tr>
            </a:tbl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C5F5E16-C98B-41A6-91FB-49538D3DC0B3}"/>
              </a:ext>
            </a:extLst>
          </p:cNvPr>
          <p:cNvSpPr/>
          <p:nvPr/>
        </p:nvSpPr>
        <p:spPr>
          <a:xfrm>
            <a:off x="1417065" y="4039464"/>
            <a:ext cx="68307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Private car/bicycle user’s </a:t>
            </a:r>
            <a:r>
              <a:rPr lang="en-US" altLang="ja-JP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logsum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value with/without policy</a:t>
            </a: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59DEE632-73D7-431C-A3D0-75D67CE27B9E}"/>
              </a:ext>
            </a:extLst>
          </p:cNvPr>
          <p:cNvSpPr/>
          <p:nvPr/>
        </p:nvSpPr>
        <p:spPr>
          <a:xfrm>
            <a:off x="5237922" y="5623263"/>
            <a:ext cx="1331844" cy="220946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18777A8B-87EB-4740-AF5D-0DAFE2A0D05C}"/>
              </a:ext>
            </a:extLst>
          </p:cNvPr>
          <p:cNvSpPr/>
          <p:nvPr/>
        </p:nvSpPr>
        <p:spPr>
          <a:xfrm>
            <a:off x="5237922" y="6322315"/>
            <a:ext cx="1331844" cy="220946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 descr="テキスト, 地図 が含まれている画像&#10;&#10;自動的に生成された説明">
            <a:extLst>
              <a:ext uri="{FF2B5EF4-FFF2-40B4-BE49-F238E27FC236}">
                <a16:creationId xmlns:a16="http://schemas.microsoft.com/office/drawing/2014/main" id="{DD58EA82-6D54-47A9-9FF6-1FAC3523B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10" y="970969"/>
            <a:ext cx="4255090" cy="2971194"/>
          </a:xfrm>
          <a:prstGeom prst="rect">
            <a:avLst/>
          </a:prstGeom>
        </p:spPr>
      </p:pic>
      <p:pic>
        <p:nvPicPr>
          <p:cNvPr id="6" name="図 5" descr="テキスト, 地図 が含まれている画像&#10;&#10;自動的に生成された説明">
            <a:extLst>
              <a:ext uri="{FF2B5EF4-FFF2-40B4-BE49-F238E27FC236}">
                <a16:creationId xmlns:a16="http://schemas.microsoft.com/office/drawing/2014/main" id="{AF30B320-A823-4160-A696-4824ECB2B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10" y="970969"/>
            <a:ext cx="4255090" cy="297119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99053FB-CFCD-452C-9B76-983C778A3504}"/>
              </a:ext>
            </a:extLst>
          </p:cNvPr>
          <p:cNvSpPr txBox="1"/>
          <p:nvPr/>
        </p:nvSpPr>
        <p:spPr>
          <a:xfrm>
            <a:off x="4896918" y="3051490"/>
            <a:ext cx="3392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Reduce </a:t>
            </a:r>
            <a:r>
              <a:rPr kumimoji="1" lang="en-US" altLang="ja-JP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lanes of large bicycle traffic links</a:t>
            </a:r>
            <a:endParaRPr kumimoji="1" lang="ja-JP" altLang="en-US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3983D1D-751E-4BF7-A943-7278152FAC54}"/>
              </a:ext>
            </a:extLst>
          </p:cNvPr>
          <p:cNvSpPr txBox="1"/>
          <p:nvPr/>
        </p:nvSpPr>
        <p:spPr>
          <a:xfrm>
            <a:off x="4736807" y="1005431"/>
            <a:ext cx="339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Arial" panose="020B0604020202020204" pitchFamily="34" charset="0"/>
                <a:cs typeface="Arial" panose="020B0604020202020204" pitchFamily="34" charset="0"/>
              </a:rPr>
              <a:t>←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Bicycle traffic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11A77C1-F6A4-4025-9CF3-D7E7E6300CA1}"/>
              </a:ext>
            </a:extLst>
          </p:cNvPr>
          <p:cNvSpPr txBox="1"/>
          <p:nvPr/>
        </p:nvSpPr>
        <p:spPr>
          <a:xfrm>
            <a:off x="4791473" y="2517612"/>
            <a:ext cx="218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DC81151-8A48-4602-8DB5-FAFAFD271029}"/>
              </a:ext>
            </a:extLst>
          </p:cNvPr>
          <p:cNvSpPr txBox="1"/>
          <p:nvPr/>
        </p:nvSpPr>
        <p:spPr>
          <a:xfrm rot="20705254">
            <a:off x="7861006" y="6163048"/>
            <a:ext cx="1816393" cy="376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Increased!!</a:t>
            </a:r>
            <a:endParaRPr kumimoji="1" lang="ja-JP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ãèªè»¢è»å°ç¨ã¬ã¼ã³ãæ¾å±±ãã®ç»åæ¤ç´¢çµæ">
            <a:extLst>
              <a:ext uri="{FF2B5EF4-FFF2-40B4-BE49-F238E27FC236}">
                <a16:creationId xmlns:a16="http://schemas.microsoft.com/office/drawing/2014/main" id="{89106D2A-32B0-4A02-9027-07D8C2983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66" y="1077939"/>
            <a:ext cx="2433933" cy="182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87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0B28F10-4415-49B9-8630-B77D673C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6E852D-695F-486C-806B-2C007133A5BA}" type="slidenum">
              <a:rPr kumimoji="1" lang="ja-JP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125E412-C099-423C-8A60-2849C1F6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6</a:t>
            </a:r>
            <a:r>
              <a:rPr kumimoji="1" lang="en-US" altLang="ja-JP" dirty="0"/>
              <a:t>.  </a:t>
            </a:r>
            <a:r>
              <a:rPr lang="en-US" altLang="ja-JP" dirty="0"/>
              <a:t>Future works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5FF3CEC-6EA1-4836-A232-CDF10D69BA90}"/>
              </a:ext>
            </a:extLst>
          </p:cNvPr>
          <p:cNvSpPr txBox="1"/>
          <p:nvPr/>
        </p:nvSpPr>
        <p:spPr>
          <a:xfrm>
            <a:off x="63339" y="1108789"/>
            <a:ext cx="5359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Policies decided by Two-stage optimization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BB02C6-65BD-4E63-98D3-3875351BB8D5}"/>
              </a:ext>
            </a:extLst>
          </p:cNvPr>
          <p:cNvSpPr txBox="1"/>
          <p:nvPr/>
        </p:nvSpPr>
        <p:spPr>
          <a:xfrm>
            <a:off x="149467" y="1560669"/>
            <a:ext cx="8911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	To decide the policy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	by calculating the fixed point of demand of cars and bicycles</a:t>
            </a: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5F541A8-6025-451E-81AD-021252A0CEE6}"/>
              </a:ext>
            </a:extLst>
          </p:cNvPr>
          <p:cNvGrpSpPr/>
          <p:nvPr/>
        </p:nvGrpSpPr>
        <p:grpSpPr>
          <a:xfrm>
            <a:off x="1595241" y="2781319"/>
            <a:ext cx="5953518" cy="2104984"/>
            <a:chOff x="1630598" y="2764541"/>
            <a:chExt cx="5953518" cy="2104984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742573F1-F50F-43D3-8B6D-D1562148A624}"/>
                </a:ext>
              </a:extLst>
            </p:cNvPr>
            <p:cNvSpPr/>
            <p:nvPr/>
          </p:nvSpPr>
          <p:spPr>
            <a:xfrm>
              <a:off x="1630598" y="3419629"/>
              <a:ext cx="1657829" cy="886356"/>
            </a:xfrm>
            <a:prstGeom prst="rect">
              <a:avLst/>
            </a:prstGeom>
            <a:noFill/>
            <a:ln w="38100">
              <a:solidFill>
                <a:srgbClr val="70A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BE446418-4BA1-4170-A614-E84BE95D0205}"/>
                </a:ext>
              </a:extLst>
            </p:cNvPr>
            <p:cNvSpPr/>
            <p:nvPr/>
          </p:nvSpPr>
          <p:spPr>
            <a:xfrm>
              <a:off x="1969634" y="3569084"/>
              <a:ext cx="9412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Policy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change</a:t>
              </a:r>
              <a:endPara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A9CF4366-F7E1-4064-B472-2BBA59F9ED72}"/>
                </a:ext>
              </a:extLst>
            </p:cNvPr>
            <p:cNvSpPr/>
            <p:nvPr/>
          </p:nvSpPr>
          <p:spPr>
            <a:xfrm>
              <a:off x="5926287" y="3419629"/>
              <a:ext cx="1657829" cy="886356"/>
            </a:xfrm>
            <a:prstGeom prst="rect">
              <a:avLst/>
            </a:prstGeom>
            <a:noFill/>
            <a:ln w="38100">
              <a:solidFill>
                <a:srgbClr val="70A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159532A-2809-4FB0-9737-50F5BE5201CF}"/>
                </a:ext>
              </a:extLst>
            </p:cNvPr>
            <p:cNvSpPr/>
            <p:nvPr/>
          </p:nvSpPr>
          <p:spPr>
            <a:xfrm>
              <a:off x="6207614" y="3569084"/>
              <a:ext cx="10567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Demand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change</a:t>
              </a:r>
              <a:endPara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ED10B615-3B89-4C4A-ADAD-F4EC49BF750E}"/>
                </a:ext>
              </a:extLst>
            </p:cNvPr>
            <p:cNvSpPr/>
            <p:nvPr/>
          </p:nvSpPr>
          <p:spPr>
            <a:xfrm>
              <a:off x="3397541" y="3200534"/>
              <a:ext cx="2281805" cy="436234"/>
            </a:xfrm>
            <a:custGeom>
              <a:avLst/>
              <a:gdLst>
                <a:gd name="connsiteX0" fmla="*/ 0 w 2281805"/>
                <a:gd name="connsiteY0" fmla="*/ 427845 h 436234"/>
                <a:gd name="connsiteX1" fmla="*/ 1107347 w 2281805"/>
                <a:gd name="connsiteY1" fmla="*/ 6 h 436234"/>
                <a:gd name="connsiteX2" fmla="*/ 2281805 w 2281805"/>
                <a:gd name="connsiteY2" fmla="*/ 436234 h 43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805" h="436234">
                  <a:moveTo>
                    <a:pt x="0" y="427845"/>
                  </a:moveTo>
                  <a:cubicBezTo>
                    <a:pt x="363523" y="213226"/>
                    <a:pt x="727046" y="-1392"/>
                    <a:pt x="1107347" y="6"/>
                  </a:cubicBezTo>
                  <a:cubicBezTo>
                    <a:pt x="1487648" y="1404"/>
                    <a:pt x="1884726" y="218819"/>
                    <a:pt x="2281805" y="436234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36B58F78-211F-4219-8138-FD492B2A622C}"/>
                </a:ext>
              </a:extLst>
            </p:cNvPr>
            <p:cNvSpPr/>
            <p:nvPr/>
          </p:nvSpPr>
          <p:spPr>
            <a:xfrm rot="10800000">
              <a:off x="3397541" y="3997298"/>
              <a:ext cx="2281805" cy="436234"/>
            </a:xfrm>
            <a:custGeom>
              <a:avLst/>
              <a:gdLst>
                <a:gd name="connsiteX0" fmla="*/ 0 w 2281805"/>
                <a:gd name="connsiteY0" fmla="*/ 427845 h 436234"/>
                <a:gd name="connsiteX1" fmla="*/ 1107347 w 2281805"/>
                <a:gd name="connsiteY1" fmla="*/ 6 h 436234"/>
                <a:gd name="connsiteX2" fmla="*/ 2281805 w 2281805"/>
                <a:gd name="connsiteY2" fmla="*/ 436234 h 43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805" h="436234">
                  <a:moveTo>
                    <a:pt x="0" y="427845"/>
                  </a:moveTo>
                  <a:cubicBezTo>
                    <a:pt x="363523" y="213226"/>
                    <a:pt x="727046" y="-1392"/>
                    <a:pt x="1107347" y="6"/>
                  </a:cubicBezTo>
                  <a:cubicBezTo>
                    <a:pt x="1487648" y="1404"/>
                    <a:pt x="1884726" y="218819"/>
                    <a:pt x="2281805" y="436234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47C91248-3003-4401-8F5B-9FF25244D6AE}"/>
                </a:ext>
              </a:extLst>
            </p:cNvPr>
            <p:cNvSpPr/>
            <p:nvPr/>
          </p:nvSpPr>
          <p:spPr>
            <a:xfrm>
              <a:off x="3383864" y="2764541"/>
              <a:ext cx="23091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Variables is changed</a:t>
              </a: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DE806F37-3FA7-4FEA-BA80-D8508678D373}"/>
                </a:ext>
              </a:extLst>
            </p:cNvPr>
            <p:cNvSpPr/>
            <p:nvPr/>
          </p:nvSpPr>
          <p:spPr>
            <a:xfrm>
              <a:off x="3509956" y="4500193"/>
              <a:ext cx="2056973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50" charset="-128"/>
                  <a:cs typeface="Arial" panose="020B0604020202020204" pitchFamily="34" charset="0"/>
                </a:rPr>
                <a:t>Consumer surplus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343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5.  Estimation Result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7FFD20-3DD3-4E5B-9B4F-A2F05BA5EFDD}"/>
              </a:ext>
            </a:extLst>
          </p:cNvPr>
          <p:cNvSpPr txBox="1"/>
          <p:nvPr/>
        </p:nvSpPr>
        <p:spPr>
          <a:xfrm>
            <a:off x="-1" y="1002031"/>
            <a:ext cx="494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IRL estimation (car)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542D4FF-453E-477A-B7BA-BFD55DFBB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524901"/>
              </p:ext>
            </p:extLst>
          </p:nvPr>
        </p:nvGraphicFramePr>
        <p:xfrm>
          <a:off x="387350" y="1766094"/>
          <a:ext cx="4296713" cy="1696084"/>
        </p:xfrm>
        <a:graphic>
          <a:graphicData uri="http://schemas.openxmlformats.org/drawingml/2006/table">
            <a:tbl>
              <a:tblPr/>
              <a:tblGrid>
                <a:gridCol w="1524171">
                  <a:extLst>
                    <a:ext uri="{9D8B030D-6E8A-4147-A177-3AD203B41FA5}">
                      <a16:colId xmlns:a16="http://schemas.microsoft.com/office/drawing/2014/main" val="3262210042"/>
                    </a:ext>
                  </a:extLst>
                </a:gridCol>
                <a:gridCol w="1379013">
                  <a:extLst>
                    <a:ext uri="{9D8B030D-6E8A-4147-A177-3AD203B41FA5}">
                      <a16:colId xmlns:a16="http://schemas.microsoft.com/office/drawing/2014/main" val="2205747765"/>
                    </a:ext>
                  </a:extLst>
                </a:gridCol>
                <a:gridCol w="1393529">
                  <a:extLst>
                    <a:ext uri="{9D8B030D-6E8A-4147-A177-3AD203B41FA5}">
                      <a16:colId xmlns:a16="http://schemas.microsoft.com/office/drawing/2014/main" val="4213299946"/>
                    </a:ext>
                  </a:extLst>
                </a:gridCol>
              </a:tblGrid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Variables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Parameters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t-Value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06594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Link Length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-0.00572672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-32.43800**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682976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Right-Turn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-1.3377633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-31.31264**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65393"/>
                  </a:ext>
                </a:extLst>
              </a:tr>
              <a:tr h="424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Lanes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-0.2701062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-15.55912**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62314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17FA20BB-0AB8-47C2-8676-8F19F093E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502598"/>
              </p:ext>
            </p:extLst>
          </p:nvPr>
        </p:nvGraphicFramePr>
        <p:xfrm>
          <a:off x="734217" y="3989073"/>
          <a:ext cx="3471863" cy="1866896"/>
        </p:xfrm>
        <a:graphic>
          <a:graphicData uri="http://schemas.openxmlformats.org/drawingml/2006/table">
            <a:tbl>
              <a:tblPr/>
              <a:tblGrid>
                <a:gridCol w="1822729">
                  <a:extLst>
                    <a:ext uri="{9D8B030D-6E8A-4147-A177-3AD203B41FA5}">
                      <a16:colId xmlns:a16="http://schemas.microsoft.com/office/drawing/2014/main" val="1599225445"/>
                    </a:ext>
                  </a:extLst>
                </a:gridCol>
                <a:gridCol w="1649134">
                  <a:extLst>
                    <a:ext uri="{9D8B030D-6E8A-4147-A177-3AD203B41FA5}">
                      <a16:colId xmlns:a16="http://schemas.microsoft.com/office/drawing/2014/main" val="2984009933"/>
                    </a:ext>
                  </a:extLst>
                </a:gridCol>
              </a:tblGrid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L(0)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-20896.98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141053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LL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-11539.03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759636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0.4478132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884639"/>
                  </a:ext>
                </a:extLst>
              </a:tr>
              <a:tr h="4667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Adjusted Rho-Square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0.4476696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224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57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0B28F10-4415-49B9-8630-B77D673C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125E412-C099-423C-8A60-2849C1F6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5.  </a:t>
            </a:r>
            <a:r>
              <a:rPr lang="en-US" altLang="ja-JP" dirty="0"/>
              <a:t>To</a:t>
            </a:r>
            <a:r>
              <a:rPr lang="ja-JP" altLang="en-US" dirty="0"/>
              <a:t> </a:t>
            </a:r>
            <a:r>
              <a:rPr lang="en-US" altLang="ja-JP" dirty="0"/>
              <a:t>do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5FF3CEC-6EA1-4836-A232-CDF10D69BA90}"/>
              </a:ext>
            </a:extLst>
          </p:cNvPr>
          <p:cNvSpPr txBox="1"/>
          <p:nvPr/>
        </p:nvSpPr>
        <p:spPr>
          <a:xfrm>
            <a:off x="63339" y="1108789"/>
            <a:ext cx="3307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For the final presentation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BB02C6-65BD-4E63-98D3-3875351BB8D5}"/>
              </a:ext>
            </a:extLst>
          </p:cNvPr>
          <p:cNvSpPr txBox="1"/>
          <p:nvPr/>
        </p:nvSpPr>
        <p:spPr>
          <a:xfrm>
            <a:off x="149467" y="1652948"/>
            <a:ext cx="89117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RL code running 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with car &amp; bicycle trips (with reduced network)</a:t>
            </a:r>
          </a:p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Compare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estimation method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such as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IRL: Inverse Reinforcement Learning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Consider various patterns of traffic policy.</a:t>
            </a:r>
          </a:p>
        </p:txBody>
      </p:sp>
    </p:spTree>
    <p:extLst>
      <p:ext uri="{BB962C8B-B14F-4D97-AF65-F5344CB8AC3E}">
        <p14:creationId xmlns:p14="http://schemas.microsoft.com/office/powerpoint/2010/main" val="2813523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コネクタ: カギ線 53">
            <a:extLst>
              <a:ext uri="{FF2B5EF4-FFF2-40B4-BE49-F238E27FC236}">
                <a16:creationId xmlns:a16="http://schemas.microsoft.com/office/drawing/2014/main" id="{C434915A-D084-4372-AEBE-5E1E9A97FA4C}"/>
              </a:ext>
            </a:extLst>
          </p:cNvPr>
          <p:cNvCxnSpPr>
            <a:cxnSpLocks/>
          </p:cNvCxnSpPr>
          <p:nvPr/>
        </p:nvCxnSpPr>
        <p:spPr>
          <a:xfrm>
            <a:off x="1283716" y="3320716"/>
            <a:ext cx="3418831" cy="3159413"/>
          </a:xfrm>
          <a:prstGeom prst="bentConnector3">
            <a:avLst>
              <a:gd name="adj1" fmla="val 37"/>
            </a:avLst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FA6FAD8E-ECB6-455E-AFB5-C8E994882898}"/>
              </a:ext>
            </a:extLst>
          </p:cNvPr>
          <p:cNvCxnSpPr>
            <a:cxnSpLocks/>
          </p:cNvCxnSpPr>
          <p:nvPr/>
        </p:nvCxnSpPr>
        <p:spPr>
          <a:xfrm>
            <a:off x="8051479" y="2934266"/>
            <a:ext cx="0" cy="2346686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FC4A1AA-229B-467A-ABFA-D7D1DD0ABBB5}"/>
              </a:ext>
            </a:extLst>
          </p:cNvPr>
          <p:cNvCxnSpPr>
            <a:cxnSpLocks/>
          </p:cNvCxnSpPr>
          <p:nvPr/>
        </p:nvCxnSpPr>
        <p:spPr>
          <a:xfrm flipV="1">
            <a:off x="5846521" y="2934266"/>
            <a:ext cx="0" cy="234668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4.  Frame &amp; Model</a:t>
            </a:r>
            <a:endParaRPr kumimoji="1" lang="ja-JP" altLang="en-US" dirty="0"/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E14806B-4782-4069-9F08-5521D2A5BA20}"/>
              </a:ext>
            </a:extLst>
          </p:cNvPr>
          <p:cNvGrpSpPr/>
          <p:nvPr/>
        </p:nvGrpSpPr>
        <p:grpSpPr>
          <a:xfrm>
            <a:off x="4707942" y="1681399"/>
            <a:ext cx="4159245" cy="1252867"/>
            <a:chOff x="286495" y="1681399"/>
            <a:chExt cx="4159245" cy="1252867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F1317B09-C1D2-4820-AC33-55D6EB83918C}"/>
                </a:ext>
              </a:extLst>
            </p:cNvPr>
            <p:cNvSpPr txBox="1"/>
            <p:nvPr/>
          </p:nvSpPr>
          <p:spPr>
            <a:xfrm>
              <a:off x="337296" y="1769267"/>
              <a:ext cx="3399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Upper Problem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: traffic network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2EED0DB8-70CC-4E5B-8304-31F0E71275E4}"/>
                </a:ext>
              </a:extLst>
            </p:cNvPr>
            <p:cNvSpPr txBox="1"/>
            <p:nvPr/>
          </p:nvSpPr>
          <p:spPr>
            <a:xfrm>
              <a:off x="464296" y="2138599"/>
              <a:ext cx="30764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reduction of vehicle lanes</a:t>
              </a:r>
              <a:b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(pedestrian/bicycle only)</a:t>
              </a:r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FEEC5EF9-40A8-4BD6-817A-225DBEDC8112}"/>
                </a:ext>
              </a:extLst>
            </p:cNvPr>
            <p:cNvSpPr/>
            <p:nvPr/>
          </p:nvSpPr>
          <p:spPr>
            <a:xfrm>
              <a:off x="286495" y="1681399"/>
              <a:ext cx="4159245" cy="1252867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7" name="平行四辺形 16">
            <a:extLst>
              <a:ext uri="{FF2B5EF4-FFF2-40B4-BE49-F238E27FC236}">
                <a16:creationId xmlns:a16="http://schemas.microsoft.com/office/drawing/2014/main" id="{9F77E51C-EB6A-4826-BFBE-8CB34FF0C408}"/>
              </a:ext>
            </a:extLst>
          </p:cNvPr>
          <p:cNvSpPr/>
          <p:nvPr/>
        </p:nvSpPr>
        <p:spPr>
          <a:xfrm>
            <a:off x="4707942" y="3614471"/>
            <a:ext cx="2355105" cy="876571"/>
          </a:xfrm>
          <a:prstGeom prst="parallelogram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57A1DD7-701F-45D7-89C3-238500D84D0C}"/>
              </a:ext>
            </a:extLst>
          </p:cNvPr>
          <p:cNvSpPr txBox="1"/>
          <p:nvPr/>
        </p:nvSpPr>
        <p:spPr>
          <a:xfrm>
            <a:off x="5041190" y="3729590"/>
            <a:ext cx="1688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traffic volume of each link</a:t>
            </a:r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D83CC421-60AA-4782-A110-7D7FC3190C94}"/>
              </a:ext>
            </a:extLst>
          </p:cNvPr>
          <p:cNvGrpSpPr/>
          <p:nvPr/>
        </p:nvGrpSpPr>
        <p:grpSpPr>
          <a:xfrm>
            <a:off x="4707942" y="5280952"/>
            <a:ext cx="4236562" cy="1416522"/>
            <a:chOff x="286495" y="4358636"/>
            <a:chExt cx="4236562" cy="1416522"/>
          </a:xfrm>
        </p:grpSpPr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6F36FFCD-178D-47B1-881A-659AC268584E}"/>
                </a:ext>
              </a:extLst>
            </p:cNvPr>
            <p:cNvSpPr/>
            <p:nvPr/>
          </p:nvSpPr>
          <p:spPr>
            <a:xfrm>
              <a:off x="286495" y="4358636"/>
              <a:ext cx="4159245" cy="1416522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0A8969C-4CA1-4C6B-A53D-3E4DC5AC3E9B}"/>
                </a:ext>
              </a:extLst>
            </p:cNvPr>
            <p:cNvSpPr txBox="1"/>
            <p:nvPr/>
          </p:nvSpPr>
          <p:spPr>
            <a:xfrm>
              <a:off x="337296" y="4358636"/>
              <a:ext cx="41857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Lower Problem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: route choice behavior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F91956C0-9102-4120-85CC-46411F1D3CF3}"/>
                </a:ext>
              </a:extLst>
            </p:cNvPr>
            <p:cNvSpPr/>
            <p:nvPr/>
          </p:nvSpPr>
          <p:spPr>
            <a:xfrm>
              <a:off x="1121059" y="4821162"/>
              <a:ext cx="1092200" cy="44867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Car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489B8E09-33D6-4EB9-A935-0B2DC5FB3C40}"/>
                </a:ext>
              </a:extLst>
            </p:cNvPr>
            <p:cNvSpPr/>
            <p:nvPr/>
          </p:nvSpPr>
          <p:spPr>
            <a:xfrm>
              <a:off x="2448579" y="4821162"/>
              <a:ext cx="1092200" cy="44867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Bicycle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56D0B9-2647-43C2-89EB-21C6E7DDCFC2}"/>
                </a:ext>
              </a:extLst>
            </p:cNvPr>
            <p:cNvSpPr txBox="1"/>
            <p:nvPr/>
          </p:nvSpPr>
          <p:spPr>
            <a:xfrm>
              <a:off x="1174124" y="5388538"/>
              <a:ext cx="23839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Assign each OD volume</a:t>
              </a:r>
              <a:endParaRPr kumimoji="1" lang="ja-JP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平行四辺形 24">
            <a:extLst>
              <a:ext uri="{FF2B5EF4-FFF2-40B4-BE49-F238E27FC236}">
                <a16:creationId xmlns:a16="http://schemas.microsoft.com/office/drawing/2014/main" id="{D4BCD3E7-0833-4C4F-AA53-D31C6FDC63AA}"/>
              </a:ext>
            </a:extLst>
          </p:cNvPr>
          <p:cNvSpPr/>
          <p:nvPr/>
        </p:nvSpPr>
        <p:spPr>
          <a:xfrm>
            <a:off x="7235771" y="3614471"/>
            <a:ext cx="1631416" cy="876571"/>
          </a:xfrm>
          <a:prstGeom prst="parallelogram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AA5B975-CBF1-472E-9C9B-B95F1ED2C7C5}"/>
              </a:ext>
            </a:extLst>
          </p:cNvPr>
          <p:cNvSpPr txBox="1"/>
          <p:nvPr/>
        </p:nvSpPr>
        <p:spPr>
          <a:xfrm>
            <a:off x="7459668" y="3851806"/>
            <a:ext cx="118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DA60ED90-A66E-4FFC-B9AC-B5C08D58767A}"/>
              </a:ext>
            </a:extLst>
          </p:cNvPr>
          <p:cNvGrpSpPr/>
          <p:nvPr/>
        </p:nvGrpSpPr>
        <p:grpSpPr>
          <a:xfrm>
            <a:off x="415196" y="1681399"/>
            <a:ext cx="3672847" cy="1639317"/>
            <a:chOff x="5114868" y="1681399"/>
            <a:chExt cx="3672847" cy="1639317"/>
          </a:xfrm>
        </p:grpSpPr>
        <p:sp>
          <p:nvSpPr>
            <p:cNvPr id="29" name="四角形: 角を丸くする 28">
              <a:extLst>
                <a:ext uri="{FF2B5EF4-FFF2-40B4-BE49-F238E27FC236}">
                  <a16:creationId xmlns:a16="http://schemas.microsoft.com/office/drawing/2014/main" id="{BCA93971-E732-44C9-8482-054C6361D879}"/>
                </a:ext>
              </a:extLst>
            </p:cNvPr>
            <p:cNvSpPr/>
            <p:nvPr/>
          </p:nvSpPr>
          <p:spPr>
            <a:xfrm>
              <a:off x="5114868" y="1681399"/>
              <a:ext cx="3672847" cy="1639317"/>
            </a:xfrm>
            <a:prstGeom prst="roundRect">
              <a:avLst>
                <a:gd name="adj" fmla="val 5256"/>
              </a:avLst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ECAD4366-7528-4E32-B626-02C898A4B350}"/>
                </a:ext>
              </a:extLst>
            </p:cNvPr>
            <p:cNvSpPr txBox="1"/>
            <p:nvPr/>
          </p:nvSpPr>
          <p:spPr>
            <a:xfrm>
              <a:off x="5221460" y="1756563"/>
              <a:ext cx="2557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Parameter Estimation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AD24686-D019-490A-95F8-6C8AD6D70922}"/>
                </a:ext>
              </a:extLst>
            </p:cNvPr>
            <p:cNvSpPr/>
            <p:nvPr/>
          </p:nvSpPr>
          <p:spPr>
            <a:xfrm>
              <a:off x="5294299" y="2192036"/>
              <a:ext cx="3313983" cy="84913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Behavior model;</a:t>
              </a:r>
            </a:p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RL model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A74478FD-D209-4D8D-BEE8-E707F92479E0}"/>
              </a:ext>
            </a:extLst>
          </p:cNvPr>
          <p:cNvGrpSpPr/>
          <p:nvPr/>
        </p:nvGrpSpPr>
        <p:grpSpPr>
          <a:xfrm>
            <a:off x="465530" y="3753404"/>
            <a:ext cx="1631416" cy="876571"/>
            <a:chOff x="1447482" y="5136841"/>
            <a:chExt cx="1631416" cy="876571"/>
          </a:xfrm>
        </p:grpSpPr>
        <p:sp>
          <p:nvSpPr>
            <p:cNvPr id="45" name="平行四辺形 44">
              <a:extLst>
                <a:ext uri="{FF2B5EF4-FFF2-40B4-BE49-F238E27FC236}">
                  <a16:creationId xmlns:a16="http://schemas.microsoft.com/office/drawing/2014/main" id="{46F0B6A0-C8B4-4D20-A8DF-BB693BDAA380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CEBA8DF9-1C4A-45C0-BD26-06819BC5FA15}"/>
                </a:ext>
              </a:extLst>
            </p:cNvPr>
            <p:cNvSpPr txBox="1"/>
            <p:nvPr/>
          </p:nvSpPr>
          <p:spPr>
            <a:xfrm>
              <a:off x="1649326" y="5354893"/>
              <a:ext cx="1227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parameter</a:t>
              </a:r>
            </a:p>
          </p:txBody>
        </p:sp>
      </p:grp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3900A70-4F21-4BF6-9C1D-A6B933A190EA}"/>
              </a:ext>
            </a:extLst>
          </p:cNvPr>
          <p:cNvCxnSpPr>
            <a:cxnSpLocks/>
          </p:cNvCxnSpPr>
          <p:nvPr/>
        </p:nvCxnSpPr>
        <p:spPr>
          <a:xfrm>
            <a:off x="4383314" y="1040335"/>
            <a:ext cx="0" cy="52705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CFECC11B-B191-4495-B75C-78F0DAB7ACD9}"/>
              </a:ext>
            </a:extLst>
          </p:cNvPr>
          <p:cNvSpPr txBox="1"/>
          <p:nvPr/>
        </p:nvSpPr>
        <p:spPr>
          <a:xfrm>
            <a:off x="296816" y="1040335"/>
            <a:ext cx="1670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2DA18BAE-2943-40E5-B866-8DA9DC498A8D}"/>
              </a:ext>
            </a:extLst>
          </p:cNvPr>
          <p:cNvSpPr txBox="1"/>
          <p:nvPr/>
        </p:nvSpPr>
        <p:spPr>
          <a:xfrm>
            <a:off x="4634177" y="1040335"/>
            <a:ext cx="2428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Policy Simulation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左中かっこ 18">
            <a:extLst>
              <a:ext uri="{FF2B5EF4-FFF2-40B4-BE49-F238E27FC236}">
                <a16:creationId xmlns:a16="http://schemas.microsoft.com/office/drawing/2014/main" id="{C826A4EC-967F-466A-B1A5-E3ACE1FDBEB0}"/>
              </a:ext>
            </a:extLst>
          </p:cNvPr>
          <p:cNvSpPr/>
          <p:nvPr/>
        </p:nvSpPr>
        <p:spPr>
          <a:xfrm>
            <a:off x="2099059" y="3801320"/>
            <a:ext cx="359291" cy="1520235"/>
          </a:xfrm>
          <a:prstGeom prst="leftBrace">
            <a:avLst>
              <a:gd name="adj1" fmla="val 8333"/>
              <a:gd name="adj2" fmla="val 24153"/>
            </a:avLst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B5117804-B8FB-4CD7-91B3-3C16DE80375F}"/>
              </a:ext>
            </a:extLst>
          </p:cNvPr>
          <p:cNvSpPr txBox="1"/>
          <p:nvPr/>
        </p:nvSpPr>
        <p:spPr>
          <a:xfrm>
            <a:off x="2414438" y="3822773"/>
            <a:ext cx="19159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link length</a:t>
            </a:r>
          </a:p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lanes</a:t>
            </a:r>
          </a:p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right turn dummy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767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7304074A-4AA6-489A-B443-5E5C3EFA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1.  </a:t>
            </a:r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51CD42-DF1A-4139-9DEB-30EB90F47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491F0B0-0323-4227-B015-3457C7A45C44}"/>
              </a:ext>
            </a:extLst>
          </p:cNvPr>
          <p:cNvSpPr txBox="1"/>
          <p:nvPr/>
        </p:nvSpPr>
        <p:spPr>
          <a:xfrm>
            <a:off x="63339" y="1173839"/>
            <a:ext cx="3845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Area: </a:t>
            </a:r>
            <a:r>
              <a:rPr kumimoji="1" lang="ja-JP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松山市</a:t>
            </a:r>
            <a:r>
              <a:rPr kumimoji="1"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Matsuyama city 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98AA0A1-6BB1-48AD-A8E3-0BDA5E2FAC0F}"/>
              </a:ext>
            </a:extLst>
          </p:cNvPr>
          <p:cNvSpPr txBox="1"/>
          <p:nvPr/>
        </p:nvSpPr>
        <p:spPr>
          <a:xfrm>
            <a:off x="476336" y="1668523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Population: 512479 (2018.1.1.)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7505A8-073D-4F7F-9198-BC7807D1868E}"/>
              </a:ext>
            </a:extLst>
          </p:cNvPr>
          <p:cNvSpPr txBox="1"/>
          <p:nvPr/>
        </p:nvSpPr>
        <p:spPr>
          <a:xfrm>
            <a:off x="476336" y="2070958"/>
            <a:ext cx="184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Area: 429.06 m</a:t>
            </a:r>
            <a:r>
              <a:rPr kumimoji="1" lang="en-US" altLang="ja-JP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ãæ¾å±± åçãã®ç»åæ¤ç´¢çµæ">
            <a:extLst>
              <a:ext uri="{FF2B5EF4-FFF2-40B4-BE49-F238E27FC236}">
                <a16:creationId xmlns:a16="http://schemas.microsoft.com/office/drawing/2014/main" id="{87D92BB1-F96B-49BF-A8A6-645598F2D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00" y="1147403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04632B4-B00B-429B-80D3-ABDDA7585886}"/>
              </a:ext>
            </a:extLst>
          </p:cNvPr>
          <p:cNvSpPr txBox="1"/>
          <p:nvPr/>
        </p:nvSpPr>
        <p:spPr>
          <a:xfrm>
            <a:off x="219338" y="2786495"/>
            <a:ext cx="4537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Many people use </a:t>
            </a:r>
            <a:r>
              <a:rPr kumimoji="1" lang="en-US" altLang="ja-JP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private car</a:t>
            </a: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kumimoji="1"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City projects are underway to </a:t>
            </a:r>
            <a:r>
              <a:rPr kumimoji="1" lang="en-US" altLang="ja-JP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activity in the central city</a:t>
            </a: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DA84D38-862A-419F-9956-100F5E74D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00" y="4326015"/>
            <a:ext cx="3810000" cy="204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C3A230A-048C-49B8-BC3A-595F393EB492}"/>
              </a:ext>
            </a:extLst>
          </p:cNvPr>
          <p:cNvSpPr/>
          <p:nvPr/>
        </p:nvSpPr>
        <p:spPr>
          <a:xfrm>
            <a:off x="6422129" y="6399164"/>
            <a:ext cx="2422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hlinkClick r:id="rId4"/>
              </a:rPr>
              <a:t>http://udcm.jp/project/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36025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コネクタ: カギ線 53">
            <a:extLst>
              <a:ext uri="{FF2B5EF4-FFF2-40B4-BE49-F238E27FC236}">
                <a16:creationId xmlns:a16="http://schemas.microsoft.com/office/drawing/2014/main" id="{C434915A-D084-4372-AEBE-5E1E9A97FA4C}"/>
              </a:ext>
            </a:extLst>
          </p:cNvPr>
          <p:cNvCxnSpPr>
            <a:cxnSpLocks/>
          </p:cNvCxnSpPr>
          <p:nvPr/>
        </p:nvCxnSpPr>
        <p:spPr>
          <a:xfrm>
            <a:off x="2232421" y="4988894"/>
            <a:ext cx="2548154" cy="1663300"/>
          </a:xfrm>
          <a:prstGeom prst="bentConnector3">
            <a:avLst>
              <a:gd name="adj1" fmla="val -44696"/>
            </a:avLst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FA6FAD8E-ECB6-455E-AFB5-C8E994882898}"/>
              </a:ext>
            </a:extLst>
          </p:cNvPr>
          <p:cNvCxnSpPr>
            <a:cxnSpLocks/>
          </p:cNvCxnSpPr>
          <p:nvPr/>
        </p:nvCxnSpPr>
        <p:spPr>
          <a:xfrm>
            <a:off x="8051479" y="2934266"/>
            <a:ext cx="0" cy="2346686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FC4A1AA-229B-467A-ABFA-D7D1DD0ABBB5}"/>
              </a:ext>
            </a:extLst>
          </p:cNvPr>
          <p:cNvCxnSpPr>
            <a:cxnSpLocks/>
          </p:cNvCxnSpPr>
          <p:nvPr/>
        </p:nvCxnSpPr>
        <p:spPr>
          <a:xfrm flipV="1">
            <a:off x="5846521" y="2934266"/>
            <a:ext cx="0" cy="2346686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4.  Frame &amp; Model</a:t>
            </a:r>
            <a:endParaRPr kumimoji="1" lang="ja-JP" altLang="en-US" dirty="0"/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E14806B-4782-4069-9F08-5521D2A5BA20}"/>
              </a:ext>
            </a:extLst>
          </p:cNvPr>
          <p:cNvGrpSpPr/>
          <p:nvPr/>
        </p:nvGrpSpPr>
        <p:grpSpPr>
          <a:xfrm>
            <a:off x="4707942" y="1681399"/>
            <a:ext cx="4159245" cy="1252867"/>
            <a:chOff x="286495" y="1681399"/>
            <a:chExt cx="4159245" cy="1252867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F1317B09-C1D2-4820-AC33-55D6EB83918C}"/>
                </a:ext>
              </a:extLst>
            </p:cNvPr>
            <p:cNvSpPr txBox="1"/>
            <p:nvPr/>
          </p:nvSpPr>
          <p:spPr>
            <a:xfrm>
              <a:off x="337296" y="1769267"/>
              <a:ext cx="3399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Upper Problem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: traffic network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2EED0DB8-70CC-4E5B-8304-31F0E71275E4}"/>
                </a:ext>
              </a:extLst>
            </p:cNvPr>
            <p:cNvSpPr txBox="1"/>
            <p:nvPr/>
          </p:nvSpPr>
          <p:spPr>
            <a:xfrm>
              <a:off x="464296" y="2138599"/>
              <a:ext cx="30764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reduction of vehicle lanes</a:t>
              </a:r>
              <a:b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(pedestrian/bicycle only)</a:t>
              </a:r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FEEC5EF9-40A8-4BD6-817A-225DBEDC8112}"/>
                </a:ext>
              </a:extLst>
            </p:cNvPr>
            <p:cNvSpPr/>
            <p:nvPr/>
          </p:nvSpPr>
          <p:spPr>
            <a:xfrm>
              <a:off x="286495" y="1681399"/>
              <a:ext cx="4159245" cy="1252867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7" name="平行四辺形 16">
            <a:extLst>
              <a:ext uri="{FF2B5EF4-FFF2-40B4-BE49-F238E27FC236}">
                <a16:creationId xmlns:a16="http://schemas.microsoft.com/office/drawing/2014/main" id="{9F77E51C-EB6A-4826-BFBE-8CB34FF0C408}"/>
              </a:ext>
            </a:extLst>
          </p:cNvPr>
          <p:cNvSpPr/>
          <p:nvPr/>
        </p:nvSpPr>
        <p:spPr>
          <a:xfrm>
            <a:off x="4707942" y="3614471"/>
            <a:ext cx="2355105" cy="876571"/>
          </a:xfrm>
          <a:prstGeom prst="parallelogram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57A1DD7-701F-45D7-89C3-238500D84D0C}"/>
              </a:ext>
            </a:extLst>
          </p:cNvPr>
          <p:cNvSpPr txBox="1"/>
          <p:nvPr/>
        </p:nvSpPr>
        <p:spPr>
          <a:xfrm>
            <a:off x="5041190" y="3729590"/>
            <a:ext cx="1688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traffic volume of each link</a:t>
            </a:r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D83CC421-60AA-4782-A110-7D7FC3190C94}"/>
              </a:ext>
            </a:extLst>
          </p:cNvPr>
          <p:cNvGrpSpPr/>
          <p:nvPr/>
        </p:nvGrpSpPr>
        <p:grpSpPr>
          <a:xfrm>
            <a:off x="4707942" y="5280952"/>
            <a:ext cx="4236562" cy="1416522"/>
            <a:chOff x="286495" y="4358636"/>
            <a:chExt cx="4236562" cy="1416522"/>
          </a:xfrm>
        </p:grpSpPr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6F36FFCD-178D-47B1-881A-659AC268584E}"/>
                </a:ext>
              </a:extLst>
            </p:cNvPr>
            <p:cNvSpPr/>
            <p:nvPr/>
          </p:nvSpPr>
          <p:spPr>
            <a:xfrm>
              <a:off x="286495" y="4358636"/>
              <a:ext cx="4159245" cy="1416522"/>
            </a:xfrm>
            <a:prstGeom prst="roundRect">
              <a:avLst>
                <a:gd name="adj" fmla="val 10867"/>
              </a:avLst>
            </a:prstGeom>
            <a:noFill/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0A8969C-4CA1-4C6B-A53D-3E4DC5AC3E9B}"/>
                </a:ext>
              </a:extLst>
            </p:cNvPr>
            <p:cNvSpPr txBox="1"/>
            <p:nvPr/>
          </p:nvSpPr>
          <p:spPr>
            <a:xfrm>
              <a:off x="337296" y="4358636"/>
              <a:ext cx="41857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Lower Problem</a:t>
              </a:r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: route choice behavior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F91956C0-9102-4120-85CC-46411F1D3CF3}"/>
                </a:ext>
              </a:extLst>
            </p:cNvPr>
            <p:cNvSpPr/>
            <p:nvPr/>
          </p:nvSpPr>
          <p:spPr>
            <a:xfrm>
              <a:off x="1121059" y="4821162"/>
              <a:ext cx="1092200" cy="44867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Car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489B8E09-33D6-4EB9-A935-0B2DC5FB3C40}"/>
                </a:ext>
              </a:extLst>
            </p:cNvPr>
            <p:cNvSpPr/>
            <p:nvPr/>
          </p:nvSpPr>
          <p:spPr>
            <a:xfrm>
              <a:off x="2448579" y="4821162"/>
              <a:ext cx="1092200" cy="44867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Bicycle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56D0B9-2647-43C2-89EB-21C6E7DDCFC2}"/>
                </a:ext>
              </a:extLst>
            </p:cNvPr>
            <p:cNvSpPr txBox="1"/>
            <p:nvPr/>
          </p:nvSpPr>
          <p:spPr>
            <a:xfrm>
              <a:off x="1174124" y="5388538"/>
              <a:ext cx="23839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Assign each OD volume</a:t>
              </a:r>
              <a:endParaRPr kumimoji="1" lang="ja-JP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平行四辺形 24">
            <a:extLst>
              <a:ext uri="{FF2B5EF4-FFF2-40B4-BE49-F238E27FC236}">
                <a16:creationId xmlns:a16="http://schemas.microsoft.com/office/drawing/2014/main" id="{D4BCD3E7-0833-4C4F-AA53-D31C6FDC63AA}"/>
              </a:ext>
            </a:extLst>
          </p:cNvPr>
          <p:cNvSpPr/>
          <p:nvPr/>
        </p:nvSpPr>
        <p:spPr>
          <a:xfrm>
            <a:off x="7235771" y="3614471"/>
            <a:ext cx="1631416" cy="876571"/>
          </a:xfrm>
          <a:prstGeom prst="parallelogram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AA5B975-CBF1-472E-9C9B-B95F1ED2C7C5}"/>
              </a:ext>
            </a:extLst>
          </p:cNvPr>
          <p:cNvSpPr txBox="1"/>
          <p:nvPr/>
        </p:nvSpPr>
        <p:spPr>
          <a:xfrm>
            <a:off x="7459668" y="3851806"/>
            <a:ext cx="118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DA60ED90-A66E-4FFC-B9AC-B5C08D58767A}"/>
              </a:ext>
            </a:extLst>
          </p:cNvPr>
          <p:cNvGrpSpPr/>
          <p:nvPr/>
        </p:nvGrpSpPr>
        <p:grpSpPr>
          <a:xfrm>
            <a:off x="415196" y="2195193"/>
            <a:ext cx="3672847" cy="2718537"/>
            <a:chOff x="5114868" y="1999037"/>
            <a:chExt cx="3672847" cy="2718537"/>
          </a:xfrm>
        </p:grpSpPr>
        <p:sp>
          <p:nvSpPr>
            <p:cNvPr id="29" name="四角形: 角を丸くする 28">
              <a:extLst>
                <a:ext uri="{FF2B5EF4-FFF2-40B4-BE49-F238E27FC236}">
                  <a16:creationId xmlns:a16="http://schemas.microsoft.com/office/drawing/2014/main" id="{BCA93971-E732-44C9-8482-054C6361D879}"/>
                </a:ext>
              </a:extLst>
            </p:cNvPr>
            <p:cNvSpPr/>
            <p:nvPr/>
          </p:nvSpPr>
          <p:spPr>
            <a:xfrm>
              <a:off x="5114868" y="1999037"/>
              <a:ext cx="3672847" cy="2718537"/>
            </a:xfrm>
            <a:prstGeom prst="roundRect">
              <a:avLst>
                <a:gd name="adj" fmla="val 5256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ECAD4366-7528-4E32-B626-02C898A4B350}"/>
                </a:ext>
              </a:extLst>
            </p:cNvPr>
            <p:cNvSpPr txBox="1"/>
            <p:nvPr/>
          </p:nvSpPr>
          <p:spPr>
            <a:xfrm>
              <a:off x="5221460" y="2026893"/>
              <a:ext cx="3027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Different Estimation method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AD24686-D019-490A-95F8-6C8AD6D70922}"/>
                </a:ext>
              </a:extLst>
            </p:cNvPr>
            <p:cNvSpPr/>
            <p:nvPr/>
          </p:nvSpPr>
          <p:spPr>
            <a:xfrm>
              <a:off x="5294299" y="2402104"/>
              <a:ext cx="3313983" cy="84913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Behavior model;</a:t>
              </a:r>
            </a:p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RL model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四角形: 角を丸くする 32">
              <a:extLst>
                <a:ext uri="{FF2B5EF4-FFF2-40B4-BE49-F238E27FC236}">
                  <a16:creationId xmlns:a16="http://schemas.microsoft.com/office/drawing/2014/main" id="{953C8811-9AA5-4BEC-A754-8AD4F871978F}"/>
                </a:ext>
              </a:extLst>
            </p:cNvPr>
            <p:cNvSpPr/>
            <p:nvPr/>
          </p:nvSpPr>
          <p:spPr>
            <a:xfrm>
              <a:off x="5294299" y="3694421"/>
              <a:ext cx="3313982" cy="84913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Inverse Reinforcement Learning (IRL)</a:t>
              </a:r>
            </a:p>
          </p:txBody>
        </p:sp>
        <p:cxnSp>
          <p:nvCxnSpPr>
            <p:cNvPr id="35" name="直線矢印コネクタ 34">
              <a:extLst>
                <a:ext uri="{FF2B5EF4-FFF2-40B4-BE49-F238E27FC236}">
                  <a16:creationId xmlns:a16="http://schemas.microsoft.com/office/drawing/2014/main" id="{4A5FAD67-3145-4D28-A733-47B1BB17C389}"/>
                </a:ext>
              </a:extLst>
            </p:cNvPr>
            <p:cNvCxnSpPr>
              <a:cxnSpLocks/>
            </p:cNvCxnSpPr>
            <p:nvPr/>
          </p:nvCxnSpPr>
          <p:spPr>
            <a:xfrm>
              <a:off x="6139173" y="3232844"/>
              <a:ext cx="0" cy="46157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AAC0121A-F982-437D-B6CA-D324324DA89E}"/>
                </a:ext>
              </a:extLst>
            </p:cNvPr>
            <p:cNvSpPr txBox="1"/>
            <p:nvPr/>
          </p:nvSpPr>
          <p:spPr>
            <a:xfrm>
              <a:off x="5923469" y="3243370"/>
              <a:ext cx="1487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compare</a:t>
              </a: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A74478FD-D209-4D8D-BEE8-E707F92479E0}"/>
              </a:ext>
            </a:extLst>
          </p:cNvPr>
          <p:cNvGrpSpPr/>
          <p:nvPr/>
        </p:nvGrpSpPr>
        <p:grpSpPr>
          <a:xfrm>
            <a:off x="276813" y="5319598"/>
            <a:ext cx="1631416" cy="876571"/>
            <a:chOff x="1447482" y="5136841"/>
            <a:chExt cx="1631416" cy="876571"/>
          </a:xfrm>
        </p:grpSpPr>
        <p:sp>
          <p:nvSpPr>
            <p:cNvPr id="45" name="平行四辺形 44">
              <a:extLst>
                <a:ext uri="{FF2B5EF4-FFF2-40B4-BE49-F238E27FC236}">
                  <a16:creationId xmlns:a16="http://schemas.microsoft.com/office/drawing/2014/main" id="{46F0B6A0-C8B4-4D20-A8DF-BB693BDAA380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CEBA8DF9-1C4A-45C0-BD26-06819BC5FA15}"/>
                </a:ext>
              </a:extLst>
            </p:cNvPr>
            <p:cNvSpPr txBox="1"/>
            <p:nvPr/>
          </p:nvSpPr>
          <p:spPr>
            <a:xfrm>
              <a:off x="1649326" y="5354893"/>
              <a:ext cx="1227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parameter</a:t>
              </a:r>
            </a:p>
          </p:txBody>
        </p:sp>
      </p:grp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3900A70-4F21-4BF6-9C1D-A6B933A190EA}"/>
              </a:ext>
            </a:extLst>
          </p:cNvPr>
          <p:cNvCxnSpPr>
            <a:cxnSpLocks/>
          </p:cNvCxnSpPr>
          <p:nvPr/>
        </p:nvCxnSpPr>
        <p:spPr>
          <a:xfrm>
            <a:off x="4383314" y="1040335"/>
            <a:ext cx="0" cy="52705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CFECC11B-B191-4495-B75C-78F0DAB7ACD9}"/>
              </a:ext>
            </a:extLst>
          </p:cNvPr>
          <p:cNvSpPr txBox="1"/>
          <p:nvPr/>
        </p:nvSpPr>
        <p:spPr>
          <a:xfrm>
            <a:off x="296816" y="1040335"/>
            <a:ext cx="1670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2DA18BAE-2943-40E5-B866-8DA9DC498A8D}"/>
              </a:ext>
            </a:extLst>
          </p:cNvPr>
          <p:cNvSpPr txBox="1"/>
          <p:nvPr/>
        </p:nvSpPr>
        <p:spPr>
          <a:xfrm>
            <a:off x="4634177" y="1040335"/>
            <a:ext cx="2428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Policy Simulation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9B5EE07-18CB-4A60-8A4D-9C46FFB59CAB}"/>
              </a:ext>
            </a:extLst>
          </p:cNvPr>
          <p:cNvSpPr txBox="1"/>
          <p:nvPr/>
        </p:nvSpPr>
        <p:spPr>
          <a:xfrm>
            <a:off x="296816" y="1753630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route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choice model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76049335-C129-41DC-96CA-1760BC9BDCFB}"/>
              </a:ext>
            </a:extLst>
          </p:cNvPr>
          <p:cNvSpPr/>
          <p:nvPr/>
        </p:nvSpPr>
        <p:spPr>
          <a:xfrm>
            <a:off x="239361" y="1681399"/>
            <a:ext cx="3986120" cy="3307495"/>
          </a:xfrm>
          <a:prstGeom prst="roundRect">
            <a:avLst>
              <a:gd name="adj" fmla="val 5256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左中かっこ 51">
            <a:extLst>
              <a:ext uri="{FF2B5EF4-FFF2-40B4-BE49-F238E27FC236}">
                <a16:creationId xmlns:a16="http://schemas.microsoft.com/office/drawing/2014/main" id="{957C93C7-2094-414B-98A2-7699083AA67A}"/>
              </a:ext>
            </a:extLst>
          </p:cNvPr>
          <p:cNvSpPr/>
          <p:nvPr/>
        </p:nvSpPr>
        <p:spPr>
          <a:xfrm>
            <a:off x="2099059" y="5311405"/>
            <a:ext cx="359291" cy="999450"/>
          </a:xfrm>
          <a:prstGeom prst="leftBrace">
            <a:avLst>
              <a:gd name="adj1" fmla="val 8333"/>
              <a:gd name="adj2" fmla="val 48296"/>
            </a:avLst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1FADE96-66A2-4076-ABF0-DB7115E18DF3}"/>
              </a:ext>
            </a:extLst>
          </p:cNvPr>
          <p:cNvSpPr txBox="1"/>
          <p:nvPr/>
        </p:nvSpPr>
        <p:spPr>
          <a:xfrm>
            <a:off x="2414438" y="5307457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link length</a:t>
            </a: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lanes</a:t>
            </a: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right turn dummy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029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0B28F10-4415-49B9-8630-B77D673C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21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125E412-C099-423C-8A60-2849C1F6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5.  </a:t>
            </a:r>
            <a:r>
              <a:rPr lang="en-US" altLang="ja-JP" dirty="0"/>
              <a:t>Simulation and Evaluation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D3DFF0F-D625-43E9-9A0B-6E8E7B530FD4}"/>
              </a:ext>
            </a:extLst>
          </p:cNvPr>
          <p:cNvSpPr txBox="1"/>
          <p:nvPr/>
        </p:nvSpPr>
        <p:spPr>
          <a:xfrm>
            <a:off x="-1" y="1002030"/>
            <a:ext cx="4254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Feasibility of set the bicycle lanes </a:t>
            </a:r>
          </a:p>
        </p:txBody>
      </p:sp>
      <p:pic>
        <p:nvPicPr>
          <p:cNvPr id="1026" name="Picture 2" descr="ãèªè»¢è»å°ç¨ã¬ã¼ã³ãæ¾å±±ãã®ç»åæ¤ç´¢çµæ">
            <a:extLst>
              <a:ext uri="{FF2B5EF4-FFF2-40B4-BE49-F238E27FC236}">
                <a16:creationId xmlns:a16="http://schemas.microsoft.com/office/drawing/2014/main" id="{D7BB735C-3E16-4A2C-8EA1-A6E8D3011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7" y="1186697"/>
            <a:ext cx="4381500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DCDC3D-14AB-450B-AB4C-CA11E9558278}"/>
              </a:ext>
            </a:extLst>
          </p:cNvPr>
          <p:cNvSpPr txBox="1"/>
          <p:nvPr/>
        </p:nvSpPr>
        <p:spPr>
          <a:xfrm>
            <a:off x="271463" y="1904286"/>
            <a:ext cx="3983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Providing bicycle lanes at some links</a:t>
            </a:r>
          </a:p>
        </p:txBody>
      </p:sp>
    </p:spTree>
    <p:extLst>
      <p:ext uri="{BB962C8B-B14F-4D97-AF65-F5344CB8AC3E}">
        <p14:creationId xmlns:p14="http://schemas.microsoft.com/office/powerpoint/2010/main" val="402126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10A6779-C331-4272-B267-054C52B02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065E42D-56A3-4851-B02E-7028E1C8B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</a:t>
            </a:r>
            <a:r>
              <a:rPr kumimoji="1" lang="en-US" altLang="ja-JP" dirty="0"/>
              <a:t>.  </a:t>
            </a:r>
            <a:r>
              <a:rPr lang="en-US" altLang="ja-JP" dirty="0"/>
              <a:t>B</a:t>
            </a:r>
            <a:r>
              <a:rPr kumimoji="1" lang="en-US" altLang="ja-JP" dirty="0"/>
              <a:t>asic Analysis</a:t>
            </a:r>
            <a:endParaRPr kumimoji="1" lang="ja-JP" altLang="en-US" dirty="0"/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AC4AF3D8-B608-4B60-A820-66F6697BE6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2538052"/>
              </p:ext>
            </p:extLst>
          </p:nvPr>
        </p:nvGraphicFramePr>
        <p:xfrm>
          <a:off x="3857508" y="797739"/>
          <a:ext cx="5230302" cy="533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593ABD5-ADE1-42AF-93FC-EA743C7A76A1}"/>
              </a:ext>
            </a:extLst>
          </p:cNvPr>
          <p:cNvSpPr txBox="1"/>
          <p:nvPr/>
        </p:nvSpPr>
        <p:spPr>
          <a:xfrm>
            <a:off x="6254786" y="6224624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※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経路情報が得られたトリップを抽出</a:t>
            </a:r>
            <a:endParaRPr kumimoji="1" lang="en-US" altLang="ja-JP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1E216FE-62FC-493A-B160-0791DCABE5C8}"/>
              </a:ext>
            </a:extLst>
          </p:cNvPr>
          <p:cNvSpPr txBox="1"/>
          <p:nvPr/>
        </p:nvSpPr>
        <p:spPr>
          <a:xfrm>
            <a:off x="0" y="1104110"/>
            <a:ext cx="19848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Mode Choice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DBAE77B-6320-413F-82AE-105614A47B99}"/>
              </a:ext>
            </a:extLst>
          </p:cNvPr>
          <p:cNvSpPr txBox="1"/>
          <p:nvPr/>
        </p:nvSpPr>
        <p:spPr>
          <a:xfrm>
            <a:off x="177293" y="1504220"/>
            <a:ext cx="36150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Data: Matsuyama PP</a:t>
            </a:r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(2007 Feb.19 – Mar.23)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rate of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 &amp; Bicycle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use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7F7DBAA-BDC1-4794-8BD5-37706669D8F3}"/>
              </a:ext>
            </a:extLst>
          </p:cNvPr>
          <p:cNvSpPr txBox="1"/>
          <p:nvPr/>
        </p:nvSpPr>
        <p:spPr>
          <a:xfrm>
            <a:off x="177293" y="3101110"/>
            <a:ext cx="42457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Car &amp; Bicycle paths are overlapping.</a:t>
            </a:r>
          </a:p>
          <a:p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ja-JP" altLang="en-US" dirty="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providing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bicycle lanes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  traffic accidents can be suppressed !! </a:t>
            </a:r>
          </a:p>
        </p:txBody>
      </p:sp>
    </p:spTree>
    <p:extLst>
      <p:ext uri="{BB962C8B-B14F-4D97-AF65-F5344CB8AC3E}">
        <p14:creationId xmlns:p14="http://schemas.microsoft.com/office/powerpoint/2010/main" val="1922603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D4A13F-F0FF-47F9-9A66-679EFF089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27C9898-7CD5-46E3-833D-9A72AA1E1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2.  Basic Analysis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13B9553-96AB-44B9-BE37-6A8E23002E77}"/>
              </a:ext>
            </a:extLst>
          </p:cNvPr>
          <p:cNvSpPr txBox="1"/>
          <p:nvPr/>
        </p:nvSpPr>
        <p:spPr>
          <a:xfrm>
            <a:off x="0" y="910645"/>
            <a:ext cx="622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Traffic Volume in the center of Matsuyama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7936C9F-9493-46E4-82AD-BAF2F28B7FA6}"/>
              </a:ext>
            </a:extLst>
          </p:cNvPr>
          <p:cNvSpPr txBox="1"/>
          <p:nvPr/>
        </p:nvSpPr>
        <p:spPr>
          <a:xfrm>
            <a:off x="1856891" y="4351417"/>
            <a:ext cx="1005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Car Trip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03FA89D-F548-471F-906E-E007C80C8437}"/>
              </a:ext>
            </a:extLst>
          </p:cNvPr>
          <p:cNvSpPr txBox="1"/>
          <p:nvPr/>
        </p:nvSpPr>
        <p:spPr>
          <a:xfrm>
            <a:off x="6102104" y="4351417"/>
            <a:ext cx="1364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Bicycle Trip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D94568F4-E528-41AE-A77A-CC82F0C49848}"/>
              </a:ext>
            </a:extLst>
          </p:cNvPr>
          <p:cNvGrpSpPr/>
          <p:nvPr/>
        </p:nvGrpSpPr>
        <p:grpSpPr>
          <a:xfrm>
            <a:off x="4604280" y="1265863"/>
            <a:ext cx="4360190" cy="3085554"/>
            <a:chOff x="4604280" y="1438320"/>
            <a:chExt cx="4360190" cy="3085554"/>
          </a:xfrm>
        </p:grpSpPr>
        <p:pic>
          <p:nvPicPr>
            <p:cNvPr id="6" name="図 5" descr="テキスト, 地図 が含まれている画像&#10;&#10;自動的に生成された説明">
              <a:extLst>
                <a:ext uri="{FF2B5EF4-FFF2-40B4-BE49-F238E27FC236}">
                  <a16:creationId xmlns:a16="http://schemas.microsoft.com/office/drawing/2014/main" id="{868DCFA6-A9EE-4BB4-AC6E-A58DD5EF1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4280" y="1438320"/>
              <a:ext cx="4360190" cy="3085554"/>
            </a:xfrm>
            <a:prstGeom prst="rect">
              <a:avLst/>
            </a:prstGeom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BACFF034-4F5F-4AD2-A68E-30E5CDFF95A5}"/>
                </a:ext>
              </a:extLst>
            </p:cNvPr>
            <p:cNvGrpSpPr/>
            <p:nvPr/>
          </p:nvGrpSpPr>
          <p:grpSpPr>
            <a:xfrm>
              <a:off x="5025033" y="1812784"/>
              <a:ext cx="3104668" cy="1675389"/>
              <a:chOff x="5025033" y="1812784"/>
              <a:chExt cx="3104668" cy="1675389"/>
            </a:xfrm>
          </p:grpSpPr>
          <p:sp>
            <p:nvSpPr>
              <p:cNvPr id="10" name="楕円 9">
                <a:extLst>
                  <a:ext uri="{FF2B5EF4-FFF2-40B4-BE49-F238E27FC236}">
                    <a16:creationId xmlns:a16="http://schemas.microsoft.com/office/drawing/2014/main" id="{19007319-A4C5-409F-8A77-53D56183DA87}"/>
                  </a:ext>
                </a:extLst>
              </p:cNvPr>
              <p:cNvSpPr/>
              <p:nvPr/>
            </p:nvSpPr>
            <p:spPr>
              <a:xfrm>
                <a:off x="6372487" y="3207544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5865472-8CB7-48AD-B277-4E68A5CAF2AF}"/>
                  </a:ext>
                </a:extLst>
              </p:cNvPr>
              <p:cNvSpPr txBox="1"/>
              <p:nvPr/>
            </p:nvSpPr>
            <p:spPr>
              <a:xfrm>
                <a:off x="5975724" y="3234257"/>
                <a:ext cx="10470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>
                    <a:latin typeface="Arial" panose="020B0604020202020204" pitchFamily="34" charset="0"/>
                    <a:cs typeface="Arial" panose="020B0604020202020204" pitchFamily="34" charset="0"/>
                  </a:rPr>
                  <a:t>Center Station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楕円 14">
                <a:extLst>
                  <a:ext uri="{FF2B5EF4-FFF2-40B4-BE49-F238E27FC236}">
                    <a16:creationId xmlns:a16="http://schemas.microsoft.com/office/drawing/2014/main" id="{B87A5DC5-E2A8-49C3-AEF8-C8C3682DE457}"/>
                  </a:ext>
                </a:extLst>
              </p:cNvPr>
              <p:cNvSpPr/>
              <p:nvPr/>
            </p:nvSpPr>
            <p:spPr>
              <a:xfrm>
                <a:off x="6604262" y="2899338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161F0324-C780-4E73-9E10-F6EDC10FF96A}"/>
                  </a:ext>
                </a:extLst>
              </p:cNvPr>
              <p:cNvSpPr txBox="1"/>
              <p:nvPr/>
            </p:nvSpPr>
            <p:spPr>
              <a:xfrm>
                <a:off x="6287510" y="2632174"/>
                <a:ext cx="68801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>
                    <a:latin typeface="Arial" panose="020B0604020202020204" pitchFamily="34" charset="0"/>
                    <a:cs typeface="Arial" panose="020B0604020202020204" pitchFamily="34" charset="0"/>
                  </a:rPr>
                  <a:t>City Hall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76BF136B-2F1F-4FD1-A46E-965831DF585C}"/>
                  </a:ext>
                </a:extLst>
              </p:cNvPr>
              <p:cNvSpPr txBox="1"/>
              <p:nvPr/>
            </p:nvSpPr>
            <p:spPr>
              <a:xfrm>
                <a:off x="7186814" y="1812784"/>
                <a:ext cx="94288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Dogo</a:t>
                </a:r>
                <a:r>
                  <a:rPr kumimoji="1" lang="en-US" altLang="ja-JP" sz="105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1" lang="en-US" altLang="ja-JP" sz="105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Onsen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楕円 17">
                <a:extLst>
                  <a:ext uri="{FF2B5EF4-FFF2-40B4-BE49-F238E27FC236}">
                    <a16:creationId xmlns:a16="http://schemas.microsoft.com/office/drawing/2014/main" id="{3E13C162-CBBB-4903-8221-0B3E5CAB7BDC}"/>
                  </a:ext>
                </a:extLst>
              </p:cNvPr>
              <p:cNvSpPr/>
              <p:nvPr/>
            </p:nvSpPr>
            <p:spPr>
              <a:xfrm>
                <a:off x="7996973" y="2170675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楕円 18">
                <a:extLst>
                  <a:ext uri="{FF2B5EF4-FFF2-40B4-BE49-F238E27FC236}">
                    <a16:creationId xmlns:a16="http://schemas.microsoft.com/office/drawing/2014/main" id="{0B223968-28AA-404F-AEB7-40EBC9661165}"/>
                  </a:ext>
                </a:extLst>
              </p:cNvPr>
              <p:cNvSpPr/>
              <p:nvPr/>
            </p:nvSpPr>
            <p:spPr>
              <a:xfrm>
                <a:off x="5638065" y="2905200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7B895BA1-1562-4C86-9996-0D710F161B02}"/>
                  </a:ext>
                </a:extLst>
              </p:cNvPr>
              <p:cNvSpPr txBox="1"/>
              <p:nvPr/>
            </p:nvSpPr>
            <p:spPr>
              <a:xfrm>
                <a:off x="5025033" y="2657363"/>
                <a:ext cx="80663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>
                    <a:latin typeface="Arial" panose="020B0604020202020204" pitchFamily="34" charset="0"/>
                    <a:cs typeface="Arial" panose="020B0604020202020204" pitchFamily="34" charset="0"/>
                  </a:rPr>
                  <a:t>JR Station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62273140-0630-458A-B6CB-B78E61EF63E3}"/>
              </a:ext>
            </a:extLst>
          </p:cNvPr>
          <p:cNvGrpSpPr/>
          <p:nvPr/>
        </p:nvGrpSpPr>
        <p:grpSpPr>
          <a:xfrm>
            <a:off x="179530" y="1265863"/>
            <a:ext cx="4360190" cy="3085554"/>
            <a:chOff x="179530" y="1438320"/>
            <a:chExt cx="4360190" cy="3085554"/>
          </a:xfrm>
        </p:grpSpPr>
        <p:pic>
          <p:nvPicPr>
            <p:cNvPr id="5" name="コンテンツ プレースホルダー 5" descr="テキスト, 地図 が含まれている画像&#10;&#10;自動的に生成された説明">
              <a:extLst>
                <a:ext uri="{FF2B5EF4-FFF2-40B4-BE49-F238E27FC236}">
                  <a16:creationId xmlns:a16="http://schemas.microsoft.com/office/drawing/2014/main" id="{DD8159F8-9E77-432E-93CC-6629278DC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30" y="1438320"/>
              <a:ext cx="4360190" cy="3085554"/>
            </a:xfrm>
            <a:prstGeom prst="rect">
              <a:avLst/>
            </a:prstGeom>
          </p:spPr>
        </p:pic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E0622D0A-61E5-454D-9E91-D0FCA7C8516C}"/>
                </a:ext>
              </a:extLst>
            </p:cNvPr>
            <p:cNvGrpSpPr/>
            <p:nvPr/>
          </p:nvGrpSpPr>
          <p:grpSpPr>
            <a:xfrm>
              <a:off x="605433" y="1812784"/>
              <a:ext cx="3104668" cy="1675389"/>
              <a:chOff x="5025033" y="1812784"/>
              <a:chExt cx="3104668" cy="1675389"/>
            </a:xfrm>
          </p:grpSpPr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9A4E77BF-4FF5-4140-A01B-524341BD0552}"/>
                  </a:ext>
                </a:extLst>
              </p:cNvPr>
              <p:cNvSpPr/>
              <p:nvPr/>
            </p:nvSpPr>
            <p:spPr>
              <a:xfrm>
                <a:off x="6372487" y="3207544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CEBE924D-4178-48F2-8DE3-0396CAAD6E0B}"/>
                  </a:ext>
                </a:extLst>
              </p:cNvPr>
              <p:cNvSpPr txBox="1"/>
              <p:nvPr/>
            </p:nvSpPr>
            <p:spPr>
              <a:xfrm>
                <a:off x="5975724" y="3234257"/>
                <a:ext cx="10470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latin typeface="Arial" panose="020B0604020202020204" pitchFamily="34" charset="0"/>
                    <a:cs typeface="Arial" panose="020B0604020202020204" pitchFamily="34" charset="0"/>
                  </a:rPr>
                  <a:t>Center Station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楕円 24">
                <a:extLst>
                  <a:ext uri="{FF2B5EF4-FFF2-40B4-BE49-F238E27FC236}">
                    <a16:creationId xmlns:a16="http://schemas.microsoft.com/office/drawing/2014/main" id="{9A86044B-32D7-4C9F-BF45-195636113DC8}"/>
                  </a:ext>
                </a:extLst>
              </p:cNvPr>
              <p:cNvSpPr/>
              <p:nvPr/>
            </p:nvSpPr>
            <p:spPr>
              <a:xfrm>
                <a:off x="6604262" y="2899338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09728B0A-925F-45EA-9185-8935B401FD7D}"/>
                  </a:ext>
                </a:extLst>
              </p:cNvPr>
              <p:cNvSpPr txBox="1"/>
              <p:nvPr/>
            </p:nvSpPr>
            <p:spPr>
              <a:xfrm>
                <a:off x="6287510" y="2632174"/>
                <a:ext cx="688010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latin typeface="Arial" panose="020B0604020202020204" pitchFamily="34" charset="0"/>
                    <a:cs typeface="Arial" panose="020B0604020202020204" pitchFamily="34" charset="0"/>
                  </a:rPr>
                  <a:t>City Hall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972C8E81-739F-4B7D-BDF0-BDC5291C742B}"/>
                  </a:ext>
                </a:extLst>
              </p:cNvPr>
              <p:cNvSpPr txBox="1"/>
              <p:nvPr/>
            </p:nvSpPr>
            <p:spPr>
              <a:xfrm>
                <a:off x="7186814" y="1812784"/>
                <a:ext cx="94288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Dogo</a:t>
                </a:r>
                <a:r>
                  <a:rPr kumimoji="1" lang="en-US" altLang="ja-JP" sz="105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1" lang="en-US" altLang="ja-JP" sz="105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Onsen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楕円 27">
                <a:extLst>
                  <a:ext uri="{FF2B5EF4-FFF2-40B4-BE49-F238E27FC236}">
                    <a16:creationId xmlns:a16="http://schemas.microsoft.com/office/drawing/2014/main" id="{C7EAE378-400A-4236-A9A5-817736BF3B39}"/>
                  </a:ext>
                </a:extLst>
              </p:cNvPr>
              <p:cNvSpPr/>
              <p:nvPr/>
            </p:nvSpPr>
            <p:spPr>
              <a:xfrm>
                <a:off x="7996973" y="2170675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楕円 28">
                <a:extLst>
                  <a:ext uri="{FF2B5EF4-FFF2-40B4-BE49-F238E27FC236}">
                    <a16:creationId xmlns:a16="http://schemas.microsoft.com/office/drawing/2014/main" id="{8166E622-4830-4655-A438-E0738BD9D19A}"/>
                  </a:ext>
                </a:extLst>
              </p:cNvPr>
              <p:cNvSpPr/>
              <p:nvPr/>
            </p:nvSpPr>
            <p:spPr>
              <a:xfrm>
                <a:off x="5638065" y="2905200"/>
                <a:ext cx="54506" cy="545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86CE3333-E309-4BF0-B835-EA116B40A00A}"/>
                  </a:ext>
                </a:extLst>
              </p:cNvPr>
              <p:cNvSpPr txBox="1"/>
              <p:nvPr/>
            </p:nvSpPr>
            <p:spPr>
              <a:xfrm>
                <a:off x="5025033" y="2657363"/>
                <a:ext cx="80663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latin typeface="Arial" panose="020B0604020202020204" pitchFamily="34" charset="0"/>
                    <a:cs typeface="Arial" panose="020B0604020202020204" pitchFamily="34" charset="0"/>
                  </a:rPr>
                  <a:t>JR Station</a:t>
                </a:r>
                <a:endParaRPr kumimoji="1" lang="ja-JP" altLang="en-US" sz="10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AB07DA0-1AEF-477E-BB52-55903594D024}"/>
              </a:ext>
            </a:extLst>
          </p:cNvPr>
          <p:cNvSpPr txBox="1"/>
          <p:nvPr/>
        </p:nvSpPr>
        <p:spPr>
          <a:xfrm>
            <a:off x="257272" y="4965683"/>
            <a:ext cx="49243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Most part of the center of Matsuyama, </a:t>
            </a:r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car &amp; bicycle trips are separated.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At some roads, car &amp; bicycle trips are overlapping!!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FAF87AC-2417-413E-8B10-DC60E9BB0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487" y="4965683"/>
            <a:ext cx="2514239" cy="1771571"/>
          </a:xfrm>
          <a:prstGeom prst="rect">
            <a:avLst/>
          </a:prstGeom>
        </p:spPr>
      </p:pic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2655E3F-41F7-4209-B3F1-EB6E19230D8B}"/>
              </a:ext>
            </a:extLst>
          </p:cNvPr>
          <p:cNvCxnSpPr>
            <a:cxnSpLocks/>
          </p:cNvCxnSpPr>
          <p:nvPr/>
        </p:nvCxnSpPr>
        <p:spPr>
          <a:xfrm>
            <a:off x="6949464" y="2689487"/>
            <a:ext cx="1444786" cy="2274271"/>
          </a:xfrm>
          <a:prstGeom prst="line">
            <a:avLst/>
          </a:prstGeom>
          <a:ln>
            <a:solidFill>
              <a:schemeClr val="dk1">
                <a:alpha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7648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10A6779-C331-4272-B267-054C52B02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701" y="91283"/>
            <a:ext cx="925852" cy="666750"/>
          </a:xfrm>
        </p:spPr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065E42D-56A3-4851-B02E-7028E1C8B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22" y="12701"/>
            <a:ext cx="8051479" cy="830262"/>
          </a:xfrm>
        </p:spPr>
        <p:txBody>
          <a:bodyPr/>
          <a:lstStyle/>
          <a:p>
            <a:r>
              <a:rPr lang="en-US" altLang="ja-JP"/>
              <a:t>2</a:t>
            </a:r>
            <a:r>
              <a:rPr kumimoji="1" lang="en-US" altLang="ja-JP"/>
              <a:t>.  </a:t>
            </a:r>
            <a:r>
              <a:rPr lang="en-US" altLang="ja-JP"/>
              <a:t>B</a:t>
            </a:r>
            <a:r>
              <a:rPr kumimoji="1" lang="en-US" altLang="ja-JP"/>
              <a:t>asic Analysis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AF8FF34-93B8-4EC4-A621-9882296F40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6" t="9831" r="17880" b="3303"/>
          <a:stretch/>
        </p:blipFill>
        <p:spPr>
          <a:xfrm>
            <a:off x="271929" y="1008200"/>
            <a:ext cx="4300071" cy="4100891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D01AF63-84B3-4A85-9EA1-89D09028E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2"/>
          <a:stretch/>
        </p:blipFill>
        <p:spPr>
          <a:xfrm>
            <a:off x="-2692166" y="-3852521"/>
            <a:ext cx="5016668" cy="3632202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9EE5485-F5A0-4238-907A-94E6B757A3B1}"/>
              </a:ext>
            </a:extLst>
          </p:cNvPr>
          <p:cNvSpPr txBox="1"/>
          <p:nvPr/>
        </p:nvSpPr>
        <p:spPr>
          <a:xfrm>
            <a:off x="542865" y="5109091"/>
            <a:ext cx="3783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Car &amp; Bicycle traffic of each link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58C7812-2AC2-4C5F-B61A-A488D8602F41}"/>
              </a:ext>
            </a:extLst>
          </p:cNvPr>
          <p:cNvSpPr/>
          <p:nvPr/>
        </p:nvSpPr>
        <p:spPr>
          <a:xfrm>
            <a:off x="643567" y="5810040"/>
            <a:ext cx="3539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smaller the traffic of the car, the more traffic of the bicycle.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4D31F11-639D-4AE2-83A6-E5FE3A09C8BE}"/>
              </a:ext>
            </a:extLst>
          </p:cNvPr>
          <p:cNvSpPr/>
          <p:nvPr/>
        </p:nvSpPr>
        <p:spPr>
          <a:xfrm>
            <a:off x="5266604" y="5576028"/>
            <a:ext cx="3783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On links with heavy car traffic, sidewalks are maintained, increasing bicycle traffic.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E840509A-B84B-427B-8D6F-F91C7272A628}"/>
              </a:ext>
            </a:extLst>
          </p:cNvPr>
          <p:cNvSpPr/>
          <p:nvPr/>
        </p:nvSpPr>
        <p:spPr>
          <a:xfrm>
            <a:off x="5798551" y="-3658530"/>
            <a:ext cx="546100" cy="18423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4C318C30-BE5C-4F88-8398-1CD5418CC2B3}"/>
              </a:ext>
            </a:extLst>
          </p:cNvPr>
          <p:cNvSpPr/>
          <p:nvPr/>
        </p:nvSpPr>
        <p:spPr>
          <a:xfrm>
            <a:off x="9144000" y="-2438430"/>
            <a:ext cx="991089" cy="8174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Picture 2" descr="ãèªè»¢è»å°ç¨ã¬ã¼ã³ãæ¾å±±ãã®ç»åæ¤ç´¢çµæ">
            <a:extLst>
              <a:ext uri="{FF2B5EF4-FFF2-40B4-BE49-F238E27FC236}">
                <a16:creationId xmlns:a16="http://schemas.microsoft.com/office/drawing/2014/main" id="{E59A3550-F63C-4974-A331-54E18D032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478" y="1107732"/>
            <a:ext cx="4045593" cy="303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764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7304074A-4AA6-489A-B443-5E5C3EFA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3.  Target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51CD42-DF1A-4139-9DEB-30EB90F47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690A2EB-EF4C-45FA-9A85-32882978D783}"/>
              </a:ext>
            </a:extLst>
          </p:cNvPr>
          <p:cNvSpPr txBox="1"/>
          <p:nvPr/>
        </p:nvSpPr>
        <p:spPr>
          <a:xfrm>
            <a:off x="63339" y="4007384"/>
            <a:ext cx="1511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Our Goal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A85B55A-BAF4-4391-9A6C-709940848E6B}"/>
              </a:ext>
            </a:extLst>
          </p:cNvPr>
          <p:cNvSpPr txBox="1"/>
          <p:nvPr/>
        </p:nvSpPr>
        <p:spPr>
          <a:xfrm>
            <a:off x="116114" y="4556569"/>
            <a:ext cx="8911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To clarify what is important element in the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 choice behavior of car &amp; bicycle</a:t>
            </a:r>
          </a:p>
          <a:p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To simulate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 policy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and to verify the sensitivity of each parameter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BD040E-C930-489D-B5AC-E98E1B928187}"/>
              </a:ext>
            </a:extLst>
          </p:cNvPr>
          <p:cNvSpPr txBox="1"/>
          <p:nvPr/>
        </p:nvSpPr>
        <p:spPr>
          <a:xfrm>
            <a:off x="63339" y="1269061"/>
            <a:ext cx="2127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For Simulation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A12FC6A-D768-42F8-B520-6F1E6195C2F6}"/>
              </a:ext>
            </a:extLst>
          </p:cNvPr>
          <p:cNvSpPr txBox="1"/>
          <p:nvPr/>
        </p:nvSpPr>
        <p:spPr>
          <a:xfrm>
            <a:off x="116114" y="1807162"/>
            <a:ext cx="8911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Characteristics of each link (length, width, etc.) affect travelers’ behavior.</a:t>
            </a:r>
          </a:p>
          <a:p>
            <a:b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ja-JP" altLang="en-US" dirty="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We adopt </a:t>
            </a:r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Base Route Choice Model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for analysis.</a:t>
            </a:r>
          </a:p>
        </p:txBody>
      </p:sp>
    </p:spTree>
    <p:extLst>
      <p:ext uri="{BB962C8B-B14F-4D97-AF65-F5344CB8AC3E}">
        <p14:creationId xmlns:p14="http://schemas.microsoft.com/office/powerpoint/2010/main" val="2277695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4.  Model</a:t>
            </a:r>
            <a:endParaRPr kumimoji="1" lang="ja-JP" altLang="en-US" dirty="0"/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DA60ED90-A66E-4FFC-B9AC-B5C08D58767A}"/>
              </a:ext>
            </a:extLst>
          </p:cNvPr>
          <p:cNvGrpSpPr/>
          <p:nvPr/>
        </p:nvGrpSpPr>
        <p:grpSpPr>
          <a:xfrm>
            <a:off x="2754775" y="2195193"/>
            <a:ext cx="3672847" cy="2718537"/>
            <a:chOff x="5114868" y="1999037"/>
            <a:chExt cx="3672847" cy="2718537"/>
          </a:xfrm>
        </p:grpSpPr>
        <p:sp>
          <p:nvSpPr>
            <p:cNvPr id="29" name="四角形: 角を丸くする 28">
              <a:extLst>
                <a:ext uri="{FF2B5EF4-FFF2-40B4-BE49-F238E27FC236}">
                  <a16:creationId xmlns:a16="http://schemas.microsoft.com/office/drawing/2014/main" id="{BCA93971-E732-44C9-8482-054C6361D879}"/>
                </a:ext>
              </a:extLst>
            </p:cNvPr>
            <p:cNvSpPr/>
            <p:nvPr/>
          </p:nvSpPr>
          <p:spPr>
            <a:xfrm>
              <a:off x="5114868" y="1999037"/>
              <a:ext cx="3672847" cy="2718537"/>
            </a:xfrm>
            <a:prstGeom prst="roundRect">
              <a:avLst>
                <a:gd name="adj" fmla="val 5256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ECAD4366-7528-4E32-B626-02C898A4B350}"/>
                </a:ext>
              </a:extLst>
            </p:cNvPr>
            <p:cNvSpPr txBox="1"/>
            <p:nvPr/>
          </p:nvSpPr>
          <p:spPr>
            <a:xfrm>
              <a:off x="5221460" y="2026893"/>
              <a:ext cx="3027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Different Estimation method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AD24686-D019-490A-95F8-6C8AD6D70922}"/>
                </a:ext>
              </a:extLst>
            </p:cNvPr>
            <p:cNvSpPr/>
            <p:nvPr/>
          </p:nvSpPr>
          <p:spPr>
            <a:xfrm>
              <a:off x="5294299" y="2402104"/>
              <a:ext cx="3313983" cy="84913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Behavior model;</a:t>
              </a:r>
            </a:p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RL model</a:t>
              </a:r>
              <a:endParaRPr kumimoji="1" lang="ja-JP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四角形: 角を丸くする 32">
              <a:extLst>
                <a:ext uri="{FF2B5EF4-FFF2-40B4-BE49-F238E27FC236}">
                  <a16:creationId xmlns:a16="http://schemas.microsoft.com/office/drawing/2014/main" id="{953C8811-9AA5-4BEC-A754-8AD4F871978F}"/>
                </a:ext>
              </a:extLst>
            </p:cNvPr>
            <p:cNvSpPr/>
            <p:nvPr/>
          </p:nvSpPr>
          <p:spPr>
            <a:xfrm>
              <a:off x="5294299" y="3694421"/>
              <a:ext cx="3313982" cy="84913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Inverse Reinforcement Learning (IRL)</a:t>
              </a:r>
            </a:p>
          </p:txBody>
        </p:sp>
        <p:cxnSp>
          <p:nvCxnSpPr>
            <p:cNvPr id="35" name="直線矢印コネクタ 34">
              <a:extLst>
                <a:ext uri="{FF2B5EF4-FFF2-40B4-BE49-F238E27FC236}">
                  <a16:creationId xmlns:a16="http://schemas.microsoft.com/office/drawing/2014/main" id="{4A5FAD67-3145-4D28-A733-47B1BB17C389}"/>
                </a:ext>
              </a:extLst>
            </p:cNvPr>
            <p:cNvCxnSpPr>
              <a:cxnSpLocks/>
            </p:cNvCxnSpPr>
            <p:nvPr/>
          </p:nvCxnSpPr>
          <p:spPr>
            <a:xfrm>
              <a:off x="6139173" y="3232844"/>
              <a:ext cx="0" cy="46157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AAC0121A-F982-437D-B6CA-D324324DA89E}"/>
                </a:ext>
              </a:extLst>
            </p:cNvPr>
            <p:cNvSpPr txBox="1"/>
            <p:nvPr/>
          </p:nvSpPr>
          <p:spPr>
            <a:xfrm>
              <a:off x="5923469" y="3243370"/>
              <a:ext cx="1487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compare</a:t>
              </a: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A74478FD-D209-4D8D-BEE8-E707F92479E0}"/>
              </a:ext>
            </a:extLst>
          </p:cNvPr>
          <p:cNvGrpSpPr/>
          <p:nvPr/>
        </p:nvGrpSpPr>
        <p:grpSpPr>
          <a:xfrm>
            <a:off x="2616392" y="5319598"/>
            <a:ext cx="1631416" cy="876571"/>
            <a:chOff x="1447482" y="5136841"/>
            <a:chExt cx="1631416" cy="876571"/>
          </a:xfrm>
        </p:grpSpPr>
        <p:sp>
          <p:nvSpPr>
            <p:cNvPr id="45" name="平行四辺形 44">
              <a:extLst>
                <a:ext uri="{FF2B5EF4-FFF2-40B4-BE49-F238E27FC236}">
                  <a16:creationId xmlns:a16="http://schemas.microsoft.com/office/drawing/2014/main" id="{46F0B6A0-C8B4-4D20-A8DF-BB693BDAA380}"/>
                </a:ext>
              </a:extLst>
            </p:cNvPr>
            <p:cNvSpPr/>
            <p:nvPr/>
          </p:nvSpPr>
          <p:spPr>
            <a:xfrm>
              <a:off x="1447482" y="5136841"/>
              <a:ext cx="1631416" cy="876571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CEBA8DF9-1C4A-45C0-BD26-06819BC5FA15}"/>
                </a:ext>
              </a:extLst>
            </p:cNvPr>
            <p:cNvSpPr txBox="1"/>
            <p:nvPr/>
          </p:nvSpPr>
          <p:spPr>
            <a:xfrm>
              <a:off x="1649326" y="5354893"/>
              <a:ext cx="1227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>
                  <a:latin typeface="Arial" panose="020B0604020202020204" pitchFamily="34" charset="0"/>
                  <a:cs typeface="Arial" panose="020B0604020202020204" pitchFamily="34" charset="0"/>
                </a:rPr>
                <a:t>parameter</a:t>
              </a:r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CFECC11B-B191-4495-B75C-78F0DAB7ACD9}"/>
              </a:ext>
            </a:extLst>
          </p:cNvPr>
          <p:cNvSpPr txBox="1"/>
          <p:nvPr/>
        </p:nvSpPr>
        <p:spPr>
          <a:xfrm>
            <a:off x="296816" y="1040335"/>
            <a:ext cx="1670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9B5EE07-18CB-4A60-8A4D-9C46FFB59CAB}"/>
              </a:ext>
            </a:extLst>
          </p:cNvPr>
          <p:cNvSpPr txBox="1"/>
          <p:nvPr/>
        </p:nvSpPr>
        <p:spPr>
          <a:xfrm>
            <a:off x="2636395" y="1753630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Link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route</a:t>
            </a:r>
            <a:r>
              <a: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choice model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76049335-C129-41DC-96CA-1760BC9BDCFB}"/>
              </a:ext>
            </a:extLst>
          </p:cNvPr>
          <p:cNvSpPr/>
          <p:nvPr/>
        </p:nvSpPr>
        <p:spPr>
          <a:xfrm>
            <a:off x="2578940" y="1681399"/>
            <a:ext cx="3986120" cy="3307495"/>
          </a:xfrm>
          <a:prstGeom prst="roundRect">
            <a:avLst>
              <a:gd name="adj" fmla="val 5256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左中かっこ 51">
            <a:extLst>
              <a:ext uri="{FF2B5EF4-FFF2-40B4-BE49-F238E27FC236}">
                <a16:creationId xmlns:a16="http://schemas.microsoft.com/office/drawing/2014/main" id="{957C93C7-2094-414B-98A2-7699083AA67A}"/>
              </a:ext>
            </a:extLst>
          </p:cNvPr>
          <p:cNvSpPr/>
          <p:nvPr/>
        </p:nvSpPr>
        <p:spPr>
          <a:xfrm>
            <a:off x="4438638" y="5311405"/>
            <a:ext cx="359291" cy="999450"/>
          </a:xfrm>
          <a:prstGeom prst="leftBrace">
            <a:avLst>
              <a:gd name="adj1" fmla="val 8333"/>
              <a:gd name="adj2" fmla="val 48296"/>
            </a:avLst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1FADE96-66A2-4076-ABF0-DB7115E18DF3}"/>
              </a:ext>
            </a:extLst>
          </p:cNvPr>
          <p:cNvSpPr txBox="1"/>
          <p:nvPr/>
        </p:nvSpPr>
        <p:spPr>
          <a:xfrm>
            <a:off x="4754017" y="5307457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link length</a:t>
            </a: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lanes</a:t>
            </a:r>
          </a:p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right turn dummy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C603A265-04B5-4816-BA38-E99D52AFFA82}"/>
              </a:ext>
            </a:extLst>
          </p:cNvPr>
          <p:cNvCxnSpPr>
            <a:cxnSpLocks/>
            <a:endCxn id="45" idx="0"/>
          </p:cNvCxnSpPr>
          <p:nvPr/>
        </p:nvCxnSpPr>
        <p:spPr>
          <a:xfrm>
            <a:off x="3432100" y="4988894"/>
            <a:ext cx="0" cy="330704"/>
          </a:xfrm>
          <a:prstGeom prst="straightConnector1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806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153A162-1D6C-432A-A451-15C16756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E852D-695F-486C-806B-2C007133A5BA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C8C26A5-8654-4850-BAF0-A233DA84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4</a:t>
            </a:r>
            <a:r>
              <a:rPr lang="en-US" altLang="ja-JP" dirty="0"/>
              <a:t>.   Model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3C33ED4-90A3-48A4-B9EB-12B8D4ED6F76}"/>
              </a:ext>
            </a:extLst>
          </p:cNvPr>
          <p:cNvSpPr txBox="1"/>
          <p:nvPr/>
        </p:nvSpPr>
        <p:spPr>
          <a:xfrm>
            <a:off x="-1" y="1002031"/>
            <a:ext cx="898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Sequential Route Choice Model: </a:t>
            </a: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Recursive Logit model (RL) </a:t>
            </a:r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1" lang="en-US" altLang="ja-JP" sz="1600" dirty="0" err="1">
                <a:latin typeface="Arial" panose="020B0604020202020204" pitchFamily="34" charset="0"/>
                <a:cs typeface="Arial" panose="020B0604020202020204" pitchFamily="34" charset="0"/>
              </a:rPr>
              <a:t>Fosgerau</a:t>
            </a:r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 et al., 2013)</a:t>
            </a:r>
            <a:endParaRPr kumimoji="1" lang="en-US" altLang="ja-JP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ED462CD-8FEF-4A66-9CC5-92766DB0F9C9}"/>
              </a:ext>
            </a:extLst>
          </p:cNvPr>
          <p:cNvGrpSpPr/>
          <p:nvPr/>
        </p:nvGrpSpPr>
        <p:grpSpPr>
          <a:xfrm>
            <a:off x="2590997" y="7366978"/>
            <a:ext cx="5997206" cy="1471748"/>
            <a:chOff x="828526" y="1898305"/>
            <a:chExt cx="7452593" cy="182890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0F16474-89B4-4473-8A01-60571366086A}"/>
                    </a:ext>
                  </a:extLst>
                </p:cNvPr>
                <p:cNvSpPr txBox="1"/>
                <p:nvPr/>
              </p:nvSpPr>
              <p:spPr>
                <a:xfrm flipH="1">
                  <a:off x="828526" y="2362219"/>
                  <a:ext cx="15036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400" b="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oMath>
                    </m:oMathPara>
                  </a14:m>
                  <a:endParaRPr kumimoji="1" lang="ja-JP" altLang="en-US" sz="2400" dirty="0"/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0F16474-89B4-4473-8A01-6057136608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828526" y="2362219"/>
                  <a:ext cx="1503677" cy="461665"/>
                </a:xfrm>
                <a:prstGeom prst="rect">
                  <a:avLst/>
                </a:prstGeom>
                <a:blipFill>
                  <a:blip r:embed="rId2"/>
                  <a:stretch>
                    <a:fillRect b="-1803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1D493FC1-B5E3-4C2F-87F7-70D1ADB475DE}"/>
                </a:ext>
              </a:extLst>
            </p:cNvPr>
            <p:cNvGrpSpPr/>
            <p:nvPr/>
          </p:nvGrpSpPr>
          <p:grpSpPr>
            <a:xfrm>
              <a:off x="1040810" y="1924888"/>
              <a:ext cx="7240309" cy="1802324"/>
              <a:chOff x="1168400" y="1924888"/>
              <a:chExt cx="7240309" cy="1802324"/>
            </a:xfrm>
          </p:grpSpPr>
          <p:cxnSp>
            <p:nvCxnSpPr>
              <p:cNvPr id="16" name="直線矢印コネクタ 15">
                <a:extLst>
                  <a:ext uri="{FF2B5EF4-FFF2-40B4-BE49-F238E27FC236}">
                    <a16:creationId xmlns:a16="http://schemas.microsoft.com/office/drawing/2014/main" id="{3D6BD85A-BC29-4954-B711-D34206A7A2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72738" y="1985157"/>
                <a:ext cx="2014915" cy="818606"/>
              </a:xfrm>
              <a:prstGeom prst="straightConnector1">
                <a:avLst/>
              </a:prstGeom>
              <a:ln>
                <a:solidFill>
                  <a:srgbClr val="1F427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矢印コネクタ 16">
                <a:extLst>
                  <a:ext uri="{FF2B5EF4-FFF2-40B4-BE49-F238E27FC236}">
                    <a16:creationId xmlns:a16="http://schemas.microsoft.com/office/drawing/2014/main" id="{B011EB60-F8A6-4B70-AB26-D66DC426214D}"/>
                  </a:ext>
                </a:extLst>
              </p:cNvPr>
              <p:cNvCxnSpPr>
                <a:cxnSpLocks/>
                <a:endCxn id="20" idx="2"/>
              </p:cNvCxnSpPr>
              <p:nvPr/>
            </p:nvCxnSpPr>
            <p:spPr>
              <a:xfrm>
                <a:off x="2372738" y="2803763"/>
                <a:ext cx="2014914" cy="867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楕円 17">
                <a:extLst>
                  <a:ext uri="{FF2B5EF4-FFF2-40B4-BE49-F238E27FC236}">
                    <a16:creationId xmlns:a16="http://schemas.microsoft.com/office/drawing/2014/main" id="{20B0228E-2A9E-4A30-B1A3-A5C2C5F5E506}"/>
                  </a:ext>
                </a:extLst>
              </p:cNvPr>
              <p:cNvSpPr/>
              <p:nvPr/>
            </p:nvSpPr>
            <p:spPr>
              <a:xfrm>
                <a:off x="6565672" y="2612781"/>
                <a:ext cx="381963" cy="381963"/>
              </a:xfrm>
              <a:prstGeom prst="ellipse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楕円 18">
                <a:extLst>
                  <a:ext uri="{FF2B5EF4-FFF2-40B4-BE49-F238E27FC236}">
                    <a16:creationId xmlns:a16="http://schemas.microsoft.com/office/drawing/2014/main" id="{9B871C7A-9683-4B75-99D4-6DD48D70C607}"/>
                  </a:ext>
                </a:extLst>
              </p:cNvPr>
              <p:cNvSpPr/>
              <p:nvPr/>
            </p:nvSpPr>
            <p:spPr>
              <a:xfrm>
                <a:off x="4387653" y="1924888"/>
                <a:ext cx="111632" cy="1116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B4BDD42C-E00C-4808-BBB6-B979B6829E27}"/>
                  </a:ext>
                </a:extLst>
              </p:cNvPr>
              <p:cNvSpPr/>
              <p:nvPr/>
            </p:nvSpPr>
            <p:spPr>
              <a:xfrm>
                <a:off x="4387652" y="3615580"/>
                <a:ext cx="111632" cy="1116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" name="直線矢印コネクタ 20">
                <a:extLst>
                  <a:ext uri="{FF2B5EF4-FFF2-40B4-BE49-F238E27FC236}">
                    <a16:creationId xmlns:a16="http://schemas.microsoft.com/office/drawing/2014/main" id="{ECB17CB4-3A2E-4AC9-BE8A-ECD036ADC744}"/>
                  </a:ext>
                </a:extLst>
              </p:cNvPr>
              <p:cNvCxnSpPr>
                <a:cxnSpLocks/>
                <a:stCxn id="19" idx="6"/>
                <a:endCxn id="18" idx="2"/>
              </p:cNvCxnSpPr>
              <p:nvPr/>
            </p:nvCxnSpPr>
            <p:spPr>
              <a:xfrm>
                <a:off x="4499285" y="1980705"/>
                <a:ext cx="2066387" cy="823058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矢印コネクタ 21">
                <a:extLst>
                  <a:ext uri="{FF2B5EF4-FFF2-40B4-BE49-F238E27FC236}">
                    <a16:creationId xmlns:a16="http://schemas.microsoft.com/office/drawing/2014/main" id="{3808E331-54AB-4BCB-8417-F3C8046007D9}"/>
                  </a:ext>
                </a:extLst>
              </p:cNvPr>
              <p:cNvCxnSpPr>
                <a:cxnSpLocks/>
                <a:stCxn id="20" idx="6"/>
                <a:endCxn id="18" idx="2"/>
              </p:cNvCxnSpPr>
              <p:nvPr/>
            </p:nvCxnSpPr>
            <p:spPr>
              <a:xfrm flipV="1">
                <a:off x="4499284" y="2803763"/>
                <a:ext cx="2066388" cy="867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F00B9AC0-9962-4E91-94E8-8072C933DA0F}"/>
                  </a:ext>
                </a:extLst>
              </p:cNvPr>
              <p:cNvSpPr/>
              <p:nvPr/>
            </p:nvSpPr>
            <p:spPr>
              <a:xfrm>
                <a:off x="4417027" y="2937489"/>
                <a:ext cx="57256" cy="5725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楕円 23">
                <a:extLst>
                  <a:ext uri="{FF2B5EF4-FFF2-40B4-BE49-F238E27FC236}">
                    <a16:creationId xmlns:a16="http://schemas.microsoft.com/office/drawing/2014/main" id="{E0FBAD76-4AEE-4E79-8838-80ACF5D021DE}"/>
                  </a:ext>
                </a:extLst>
              </p:cNvPr>
              <p:cNvSpPr/>
              <p:nvPr/>
            </p:nvSpPr>
            <p:spPr>
              <a:xfrm>
                <a:off x="4417027" y="3064706"/>
                <a:ext cx="57256" cy="5725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楕円 24">
                <a:extLst>
                  <a:ext uri="{FF2B5EF4-FFF2-40B4-BE49-F238E27FC236}">
                    <a16:creationId xmlns:a16="http://schemas.microsoft.com/office/drawing/2014/main" id="{64BFCDC3-2084-400B-9DA9-B4F8C3E6ED5C}"/>
                  </a:ext>
                </a:extLst>
              </p:cNvPr>
              <p:cNvSpPr/>
              <p:nvPr/>
            </p:nvSpPr>
            <p:spPr>
              <a:xfrm>
                <a:off x="4417027" y="3191923"/>
                <a:ext cx="57256" cy="5725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楕円 25">
                <a:extLst>
                  <a:ext uri="{FF2B5EF4-FFF2-40B4-BE49-F238E27FC236}">
                    <a16:creationId xmlns:a16="http://schemas.microsoft.com/office/drawing/2014/main" id="{661274DD-E8A8-48E6-B682-5BDD7AA604F9}"/>
                  </a:ext>
                </a:extLst>
              </p:cNvPr>
              <p:cNvSpPr/>
              <p:nvPr/>
            </p:nvSpPr>
            <p:spPr>
              <a:xfrm>
                <a:off x="4414839" y="3319141"/>
                <a:ext cx="57256" cy="5725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楕円 26">
                <a:extLst>
                  <a:ext uri="{FF2B5EF4-FFF2-40B4-BE49-F238E27FC236}">
                    <a16:creationId xmlns:a16="http://schemas.microsoft.com/office/drawing/2014/main" id="{48F1CCA5-EE5E-450B-8998-9A593D6F1E78}"/>
                  </a:ext>
                </a:extLst>
              </p:cNvPr>
              <p:cNvSpPr/>
              <p:nvPr/>
            </p:nvSpPr>
            <p:spPr>
              <a:xfrm>
                <a:off x="2247511" y="2747946"/>
                <a:ext cx="111632" cy="1116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B24EDAD7-A2F8-4F5D-893A-15CE01FE030B}"/>
                  </a:ext>
                </a:extLst>
              </p:cNvPr>
              <p:cNvCxnSpPr>
                <a:cxnSpLocks/>
                <a:stCxn id="27" idx="2"/>
              </p:cNvCxnSpPr>
              <p:nvPr/>
            </p:nvCxnSpPr>
            <p:spPr>
              <a:xfrm flipH="1">
                <a:off x="1168400" y="2803762"/>
                <a:ext cx="1079111" cy="1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6F1CAF09-8546-466A-A0F4-F4262341C1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47635" y="2803761"/>
                <a:ext cx="1079111" cy="1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楕円 29">
                <a:extLst>
                  <a:ext uri="{FF2B5EF4-FFF2-40B4-BE49-F238E27FC236}">
                    <a16:creationId xmlns:a16="http://schemas.microsoft.com/office/drawing/2014/main" id="{CAC3673F-4782-42ED-BCA2-211CB8F734F0}"/>
                  </a:ext>
                </a:extLst>
              </p:cNvPr>
              <p:cNvSpPr/>
              <p:nvPr/>
            </p:nvSpPr>
            <p:spPr>
              <a:xfrm>
                <a:off x="8026746" y="2612781"/>
                <a:ext cx="381963" cy="381963"/>
              </a:xfrm>
              <a:prstGeom prst="ellipse">
                <a:avLst/>
              </a:prstGeom>
              <a:noFill/>
              <a:ln w="19050">
                <a:solidFill>
                  <a:srgbClr val="1F427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4174318-4E55-4E11-B906-A6D7851380D2}"/>
                    </a:ext>
                  </a:extLst>
                </p:cNvPr>
                <p:cNvSpPr txBox="1"/>
                <p:nvPr/>
              </p:nvSpPr>
              <p:spPr>
                <a:xfrm flipH="1">
                  <a:off x="2486055" y="1898305"/>
                  <a:ext cx="15036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m:oMathPara>
                  </a14:m>
                  <a:endParaRPr kumimoji="1" lang="ja-JP" altLang="en-US" sz="2400" dirty="0"/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4174318-4E55-4E11-B906-A6D7851380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486055" y="1898305"/>
                  <a:ext cx="1503677" cy="461665"/>
                </a:xfrm>
                <a:prstGeom prst="rect">
                  <a:avLst/>
                </a:prstGeom>
                <a:blipFill>
                  <a:blip r:embed="rId3"/>
                  <a:stretch>
                    <a:fillRect b="-983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D68B8BE8-1D0E-4542-AAC6-B11AF0918F2C}"/>
                    </a:ext>
                  </a:extLst>
                </p:cNvPr>
                <p:cNvSpPr txBox="1"/>
                <p:nvPr/>
              </p:nvSpPr>
              <p:spPr>
                <a:xfrm flipH="1">
                  <a:off x="5887858" y="2517691"/>
                  <a:ext cx="1503677" cy="461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kumimoji="1" lang="ja-JP" altLang="en-US" sz="2400" dirty="0"/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D68B8BE8-1D0E-4542-AAC6-B11AF0918F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5887858" y="2517691"/>
                  <a:ext cx="1503677" cy="461666"/>
                </a:xfrm>
                <a:prstGeom prst="rect">
                  <a:avLst/>
                </a:prstGeom>
                <a:blipFill>
                  <a:blip r:embed="rId4"/>
                  <a:stretch>
                    <a:fillRect b="-1803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976CB05C-FC21-4C1F-9A95-116B4586B039}"/>
                    </a:ext>
                  </a:extLst>
                </p:cNvPr>
                <p:cNvSpPr txBox="1"/>
                <p:nvPr/>
              </p:nvSpPr>
              <p:spPr>
                <a:xfrm flipH="1">
                  <a:off x="4032251" y="2510602"/>
                  <a:ext cx="1503677" cy="461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kumimoji="1" lang="ja-JP" altLang="en-US" sz="2400" dirty="0"/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976CB05C-FC21-4C1F-9A95-116B4586B0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032251" y="2510602"/>
                  <a:ext cx="1503677" cy="461666"/>
                </a:xfrm>
                <a:prstGeom prst="rect">
                  <a:avLst/>
                </a:prstGeom>
                <a:blipFill>
                  <a:blip r:embed="rId5"/>
                  <a:stretch>
                    <a:fillRect b="-4590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91C9739E-9ADD-4A20-89BB-592E79DF452A}"/>
                    </a:ext>
                  </a:extLst>
                </p:cNvPr>
                <p:cNvSpPr txBox="1"/>
                <p:nvPr/>
              </p:nvSpPr>
              <p:spPr>
                <a:xfrm flipH="1">
                  <a:off x="6488151" y="2358195"/>
                  <a:ext cx="15036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kumimoji="1" lang="ja-JP" altLang="en-US" sz="2400" dirty="0"/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91C9739E-9ADD-4A20-89BB-592E79DF45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6488151" y="2358195"/>
                  <a:ext cx="1503677" cy="461665"/>
                </a:xfrm>
                <a:prstGeom prst="rect">
                  <a:avLst/>
                </a:prstGeom>
                <a:blipFill>
                  <a:blip r:embed="rId6"/>
                  <a:stretch>
                    <a:fillRect b="-1967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コンテンツ プレースホルダー 2">
                <a:extLst>
                  <a:ext uri="{FF2B5EF4-FFF2-40B4-BE49-F238E27FC236}">
                    <a16:creationId xmlns:a16="http://schemas.microsoft.com/office/drawing/2014/main" id="{7FA528C4-6769-4197-88F4-E2BBE92CB2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9600" y="1647538"/>
                <a:ext cx="2497958" cy="4106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kumimoji="1" sz="28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ja-JP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Graph:</a:t>
                </a:r>
                <a:r>
                  <a:rPr lang="ja-JP" altLang="en-US" sz="2000" dirty="0"/>
                  <a:t> 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ja-JP" altLang="en-US" sz="2000" b="0" i="1" smtClean="0"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</m:d>
                  </m:oMath>
                </a14:m>
                <a:r>
                  <a:rPr lang="en-US" altLang="ja-JP" sz="1800" dirty="0"/>
                  <a:t>	</a:t>
                </a:r>
                <a:endParaRPr lang="ja-JP" altLang="en-US" sz="18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ja-JP" altLang="en-US" sz="2000" dirty="0"/>
              </a:p>
            </p:txBody>
          </p:sp>
        </mc:Choice>
        <mc:Fallback xmlns="">
          <p:sp>
            <p:nvSpPr>
              <p:cNvPr id="31" name="コンテンツ プレースホルダー 2">
                <a:extLst>
                  <a:ext uri="{FF2B5EF4-FFF2-40B4-BE49-F238E27FC236}">
                    <a16:creationId xmlns:a16="http://schemas.microsoft.com/office/drawing/2014/main" id="{7FA528C4-6769-4197-88F4-E2BBE92CB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600" y="1647538"/>
                <a:ext cx="2497958" cy="410612"/>
              </a:xfrm>
              <a:prstGeom prst="rect">
                <a:avLst/>
              </a:prstGeom>
              <a:blipFill>
                <a:blip r:embed="rId7"/>
                <a:stretch>
                  <a:fillRect l="-2683" t="-16176" b="-1323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4C2A6F02-A032-4787-81B8-BFDE11A27A63}"/>
                  </a:ext>
                </a:extLst>
              </p:cNvPr>
              <p:cNvSpPr/>
              <p:nvPr/>
            </p:nvSpPr>
            <p:spPr>
              <a:xfrm>
                <a:off x="5589600" y="2162511"/>
                <a:ext cx="169341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: set of links</a:t>
                </a:r>
                <a:endParaRPr lang="en-US" altLang="ja-JP" dirty="0"/>
              </a:p>
              <a:p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𝜈</m:t>
                    </m:r>
                  </m:oMath>
                </a14:m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: set of nodes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4C2A6F02-A032-4787-81B8-BFDE11A27A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600" y="2162511"/>
                <a:ext cx="1693412" cy="646331"/>
              </a:xfrm>
              <a:prstGeom prst="rect">
                <a:avLst/>
              </a:prstGeom>
              <a:blipFill>
                <a:blip r:embed="rId8"/>
                <a:stretch>
                  <a:fillRect t="-6604" r="-1799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BDF60845-BFB0-463F-85E2-D2B2BA6D4DEE}"/>
              </a:ext>
            </a:extLst>
          </p:cNvPr>
          <p:cNvSpPr/>
          <p:nvPr/>
        </p:nvSpPr>
        <p:spPr>
          <a:xfrm>
            <a:off x="4274249" y="2357863"/>
            <a:ext cx="12100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rgbClr val="1F42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absorbing state</a:t>
            </a:r>
            <a:endParaRPr lang="ja-JP" altLang="en-US" dirty="0">
              <a:solidFill>
                <a:srgbClr val="1F42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1246217-4117-4CF9-9718-203BF44E55B4}"/>
              </a:ext>
            </a:extLst>
          </p:cNvPr>
          <p:cNvSpPr txBox="1"/>
          <p:nvPr/>
        </p:nvSpPr>
        <p:spPr>
          <a:xfrm>
            <a:off x="89028" y="2991394"/>
            <a:ext cx="3666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Utility Maximization problem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68EB436-87B7-483B-9029-2CA589198495}"/>
              </a:ext>
            </a:extLst>
          </p:cNvPr>
          <p:cNvGrpSpPr/>
          <p:nvPr/>
        </p:nvGrpSpPr>
        <p:grpSpPr>
          <a:xfrm>
            <a:off x="414466" y="3430208"/>
            <a:ext cx="4003988" cy="530938"/>
            <a:chOff x="300545" y="1987652"/>
            <a:chExt cx="3761055" cy="5309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コンテンツ プレースホルダー 2">
                  <a:extLst>
                    <a:ext uri="{FF2B5EF4-FFF2-40B4-BE49-F238E27FC236}">
                      <a16:creationId xmlns:a16="http://schemas.microsoft.com/office/drawing/2014/main" id="{2AD56DCC-F408-41F7-9B5C-F4FDEE31ED6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00545" y="1987652"/>
                  <a:ext cx="3761055" cy="530938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kumimoji="1" sz="2800" kern="1200">
                      <a:solidFill>
                        <a:schemeClr val="tx1"/>
                      </a:solidFill>
                      <a:latin typeface="+mn-ea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ea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ea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Arial" panose="020B0604020202020204" pitchFamily="34" charset="0"/>
                    <a:buNone/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d>
                          <m:d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ja-JP" altLang="en-US" sz="24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  <m:sSub>
                          <m:sSub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 smtClean="0">
                                <a:latin typeface="Cambria Math" panose="02040503050406030204" pitchFamily="18" charset="0"/>
                              </a:rPr>
                              <m:t>𝜀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d>
                          <m:d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  <m:sSubSup>
                          <m:sSubSupPr>
                            <m:ctrlP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  <m:sup>
                            <m: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p>
                        </m:sSubSup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ja-JP" altLang="en-US" sz="2400" dirty="0"/>
                </a:p>
              </p:txBody>
            </p:sp>
          </mc:Choice>
          <mc:Fallback xmlns="">
            <p:sp>
              <p:nvSpPr>
                <p:cNvPr id="34" name="コンテンツ プレースホルダー 2">
                  <a:extLst>
                    <a:ext uri="{FF2B5EF4-FFF2-40B4-BE49-F238E27FC236}">
                      <a16:creationId xmlns:a16="http://schemas.microsoft.com/office/drawing/2014/main" id="{2AD56DCC-F408-41F7-9B5C-F4FDEE31ED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0545" y="1987652"/>
                  <a:ext cx="3761055" cy="530938"/>
                </a:xfrm>
                <a:prstGeom prst="rect">
                  <a:avLst/>
                </a:prstGeom>
                <a:blipFill>
                  <a:blip r:embed="rId9"/>
                  <a:stretch>
                    <a:fillRect t="-114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C47F1656-2672-4CD8-9552-C1AFCA0D7F26}"/>
                </a:ext>
              </a:extLst>
            </p:cNvPr>
            <p:cNvCxnSpPr>
              <a:cxnSpLocks/>
            </p:cNvCxnSpPr>
            <p:nvPr/>
          </p:nvCxnSpPr>
          <p:spPr>
            <a:xfrm>
              <a:off x="300545" y="2425785"/>
              <a:ext cx="2292350" cy="0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8A69781E-38F9-4797-BBB8-18915C0FF252}"/>
                </a:ext>
              </a:extLst>
            </p:cNvPr>
            <p:cNvCxnSpPr>
              <a:cxnSpLocks/>
            </p:cNvCxnSpPr>
            <p:nvPr/>
          </p:nvCxnSpPr>
          <p:spPr>
            <a:xfrm>
              <a:off x="2902604" y="2428604"/>
              <a:ext cx="88818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A1F6757C-6953-4895-AC62-539BEB2C9941}"/>
              </a:ext>
            </a:extLst>
          </p:cNvPr>
          <p:cNvGrpSpPr/>
          <p:nvPr/>
        </p:nvGrpSpPr>
        <p:grpSpPr>
          <a:xfrm>
            <a:off x="531798" y="3921475"/>
            <a:ext cx="4014086" cy="1654282"/>
            <a:chOff x="994486" y="2563799"/>
            <a:chExt cx="4014086" cy="1654282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5FCCA50F-099C-4FBF-928F-C036340E77F4}"/>
                </a:ext>
              </a:extLst>
            </p:cNvPr>
            <p:cNvSpPr txBox="1"/>
            <p:nvPr/>
          </p:nvSpPr>
          <p:spPr>
            <a:xfrm>
              <a:off x="999227" y="2563799"/>
              <a:ext cx="28216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 instantaneous utility</a:t>
              </a:r>
              <a:endParaRPr kumimoji="1" lang="ja-JP" altLang="en-US" sz="2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テキスト ボックス 39">
                  <a:extLst>
                    <a:ext uri="{FF2B5EF4-FFF2-40B4-BE49-F238E27FC236}">
                      <a16:creationId xmlns:a16="http://schemas.microsoft.com/office/drawing/2014/main" id="{E392E943-974F-4601-8C00-4BEE70448119}"/>
                    </a:ext>
                  </a:extLst>
                </p:cNvPr>
                <p:cNvSpPr txBox="1"/>
                <p:nvPr/>
              </p:nvSpPr>
              <p:spPr>
                <a:xfrm>
                  <a:off x="994486" y="2872697"/>
                  <a:ext cx="380525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At each current state </a:t>
                  </a:r>
                  <a14:m>
                    <m:oMath xmlns:m="http://schemas.openxmlformats.org/officeDocument/2006/math"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𝑘</m:t>
                      </m:r>
                    </m:oMath>
                  </a14:m>
                  <a:r>
                    <a:rPr kumimoji="1"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, a traveler chooses an action </a:t>
                  </a:r>
                  <a14:m>
                    <m:oMath xmlns:m="http://schemas.openxmlformats.org/officeDocument/2006/math"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a14:m>
                  <a:r>
                    <a:rPr kumimoji="1" lang="ja-JP" alt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kumimoji="1"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(next link).</a:t>
                  </a:r>
                  <a:endParaRPr kumimoji="1" lang="ja-JP" alt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0" name="テキスト ボックス 39">
                  <a:extLst>
                    <a:ext uri="{FF2B5EF4-FFF2-40B4-BE49-F238E27FC236}">
                      <a16:creationId xmlns:a16="http://schemas.microsoft.com/office/drawing/2014/main" id="{E392E943-974F-4601-8C00-4BEE704481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4486" y="2872697"/>
                  <a:ext cx="3805259" cy="584775"/>
                </a:xfrm>
                <a:prstGeom prst="rect">
                  <a:avLst/>
                </a:prstGeom>
                <a:blipFill>
                  <a:blip r:embed="rId10"/>
                  <a:stretch>
                    <a:fillRect l="-801" t="-3125" b="-125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45861A87-77F2-46D4-AF0C-5921B3233087}"/>
                    </a:ext>
                  </a:extLst>
                </p:cNvPr>
                <p:cNvSpPr/>
                <p:nvPr/>
              </p:nvSpPr>
              <p:spPr>
                <a:xfrm>
                  <a:off x="1099807" y="3387084"/>
                  <a:ext cx="3908765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ja-JP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1600" i="1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altLang="ja-JP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en-US" altLang="ja-JP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</m:oMath>
                  </a14:m>
                  <a:r>
                    <a:rPr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 error term </a:t>
                  </a:r>
                  <a:r>
                    <a:rPr lang="en-US" altLang="ja-JP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altLang="ja-JP" sz="14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i.i.d</a:t>
                  </a:r>
                  <a:r>
                    <a:rPr lang="en-US" altLang="ja-JP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. Gumbel distribution)</a:t>
                  </a:r>
                </a:p>
                <a:p>
                  <a14:m>
                    <m:oMath xmlns:m="http://schemas.openxmlformats.org/officeDocument/2006/math">
                      <m:r>
                        <a:rPr lang="ja-JP" altLang="en-US" sz="1600" i="1">
                          <a:latin typeface="Cambria Math" panose="02040503050406030204" pitchFamily="18" charset="0"/>
                        </a:rPr>
                        <m:t>𝜇</m:t>
                      </m:r>
                    </m:oMath>
                  </a14:m>
                  <a:r>
                    <a:rPr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 scale parameter</a:t>
                  </a:r>
                </a:p>
                <a:p>
                  <a14:m>
                    <m:oMath xmlns:m="http://schemas.openxmlformats.org/officeDocument/2006/math">
                      <m:r>
                        <a:rPr lang="en-US" altLang="ja-JP" sz="1600" b="0" i="1" smtClean="0">
                          <a:latin typeface="Cambria Math" panose="02040503050406030204" pitchFamily="18" charset="0"/>
                        </a:rPr>
                        <m:t>𝛽</m:t>
                      </m:r>
                    </m:oMath>
                  </a14:m>
                  <a:r>
                    <a:rPr lang="en-US" altLang="ja-JP" sz="1600" dirty="0"/>
                    <a:t>: discount rate</a:t>
                  </a:r>
                  <a:endParaRPr lang="ja-JP" altLang="en-US" sz="1600" dirty="0"/>
                </a:p>
              </p:txBody>
            </p:sp>
          </mc:Choice>
          <mc:Fallback xmlns="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45861A87-77F2-46D4-AF0C-5921B32330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9807" y="3387084"/>
                  <a:ext cx="3908765" cy="830997"/>
                </a:xfrm>
                <a:prstGeom prst="rect">
                  <a:avLst/>
                </a:prstGeom>
                <a:blipFill>
                  <a:blip r:embed="rId11"/>
                  <a:stretch>
                    <a:fillRect l="-156" t="-2190" b="-802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3464496B-E629-413D-A916-9334059D0C22}"/>
              </a:ext>
            </a:extLst>
          </p:cNvPr>
          <p:cNvGrpSpPr/>
          <p:nvPr/>
        </p:nvGrpSpPr>
        <p:grpSpPr>
          <a:xfrm>
            <a:off x="531798" y="5539855"/>
            <a:ext cx="3805259" cy="1199180"/>
            <a:chOff x="5007746" y="3244586"/>
            <a:chExt cx="3805259" cy="988410"/>
          </a:xfrm>
        </p:grpSpPr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6FCF7C8F-B829-4052-816F-AB4E3CD4D5C5}"/>
                </a:ext>
              </a:extLst>
            </p:cNvPr>
            <p:cNvSpPr txBox="1"/>
            <p:nvPr/>
          </p:nvSpPr>
          <p:spPr>
            <a:xfrm>
              <a:off x="5008572" y="3244586"/>
              <a:ext cx="3732112" cy="583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 expected downstream utility</a:t>
              </a:r>
              <a:br>
                <a:rPr kumimoji="1" lang="en-US" altLang="ja-JP" sz="20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ja-JP" sz="20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:value function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4D819420-85BD-47E3-B13A-A6CAB5F228DE}"/>
                    </a:ext>
                  </a:extLst>
                </p:cNvPr>
                <p:cNvSpPr txBox="1"/>
                <p:nvPr/>
              </p:nvSpPr>
              <p:spPr>
                <a:xfrm>
                  <a:off x="5007746" y="3751001"/>
                  <a:ext cx="3805259" cy="481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from the selected state </a:t>
                  </a:r>
                  <a14:m>
                    <m:oMath xmlns:m="http://schemas.openxmlformats.org/officeDocument/2006/math">
                      <m:r>
                        <a:rPr kumimoji="1" lang="en-US" altLang="ja-JP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a14:m>
                  <a:r>
                    <a:rPr kumimoji="1" lang="en-US" altLang="ja-JP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to the destination link </a:t>
                  </a:r>
                  <a14:m>
                    <m:oMath xmlns:m="http://schemas.openxmlformats.org/officeDocument/2006/math"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</m:oMath>
                  </a14:m>
                  <a:endParaRPr kumimoji="1" lang="ja-JP" alt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4D819420-85BD-47E3-B13A-A6CAB5F22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7746" y="3751001"/>
                  <a:ext cx="3805259" cy="481995"/>
                </a:xfrm>
                <a:prstGeom prst="rect">
                  <a:avLst/>
                </a:prstGeom>
                <a:blipFill>
                  <a:blip r:embed="rId12"/>
                  <a:stretch>
                    <a:fillRect l="-801" t="-3158" b="-1368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ED9F77B9-3001-403B-A50E-E5B7B4BA8D9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028" y="1551212"/>
            <a:ext cx="5242213" cy="13238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コンテンツ プレースホルダー 2">
                <a:extLst>
                  <a:ext uri="{FF2B5EF4-FFF2-40B4-BE49-F238E27FC236}">
                    <a16:creationId xmlns:a16="http://schemas.microsoft.com/office/drawing/2014/main" id="{2D82A75A-56AD-41E0-84D5-E19589FBD0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56358" y="3935870"/>
                <a:ext cx="4354685" cy="866601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1" lang="en-US" altLang="ja-JP" sz="16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bSup>
                      <m:d>
                        <m:dPr>
                          <m:ctrlP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kumimoji="1" lang="en-US" altLang="ja-JP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kumimoji="1" lang="en-US" altLang="ja-JP" sz="1600" b="0" i="0" smtClean="0">
                                      <a:latin typeface="Cambria Math" panose="02040503050406030204" pitchFamily="18" charset="0"/>
                                    </a:rPr>
                                    <m:t>max</m:t>
                                  </m:r>
                                </m:e>
                                <m:lim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∈</m:t>
                                  </m:r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lim>
                              </m:limLow>
                            </m:fName>
                            <m:e>
                              <m:d>
                                <m:dPr>
                                  <m:ctrlPr>
                                    <a:rPr kumimoji="1" lang="en-US" altLang="ja-JP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e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  <m:r>
                                    <a:rPr lang="en-US" altLang="ja-JP" sz="16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ja-JP" altLang="en-US" sz="16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  <m:sSub>
                                    <m:sSubPr>
                                      <m:ctrlP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latin typeface="Cambria Math" panose="02040503050406030204" pitchFamily="18" charset="0"/>
                                        </a:rPr>
                                        <m:t>𝜀</m:t>
                                      </m:r>
                                    </m:e>
                                    <m:sub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</m:d>
                                  <m:r>
                                    <a:rPr lang="en-US" altLang="ja-JP" sz="16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sz="1600" b="0" i="1" smtClean="0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  <m:sup>
                                      <m:r>
                                        <a:rPr lang="en-US" altLang="ja-JP" sz="16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sup>
                                  </m:sSubSup>
                                  <m:r>
                                    <a:rPr lang="en-US" altLang="ja-JP" sz="16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altLang="ja-JP" sz="16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  <m:oMath xmlns:m="http://schemas.openxmlformats.org/officeDocument/2006/math"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kumimoji="1" lang="en-US" altLang="ja-JP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kumimoji="1" lang="ja-JP" altLang="en-US" sz="1600" dirty="0"/>
              </a:p>
            </p:txBody>
          </p:sp>
        </mc:Choice>
        <mc:Fallback xmlns="">
          <p:sp>
            <p:nvSpPr>
              <p:cNvPr id="48" name="コンテンツ プレースホルダー 2">
                <a:extLst>
                  <a:ext uri="{FF2B5EF4-FFF2-40B4-BE49-F238E27FC236}">
                    <a16:creationId xmlns:a16="http://schemas.microsoft.com/office/drawing/2014/main" id="{2D82A75A-56AD-41E0-84D5-E19589FBD0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56358" y="3935870"/>
                <a:ext cx="4354685" cy="866601"/>
              </a:xfr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B3F8727-F0AD-4757-A373-AD92E4EDB536}"/>
              </a:ext>
            </a:extLst>
          </p:cNvPr>
          <p:cNvSpPr txBox="1"/>
          <p:nvPr/>
        </p:nvSpPr>
        <p:spPr>
          <a:xfrm>
            <a:off x="4690235" y="3328379"/>
            <a:ext cx="40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The value function is defined by the </a:t>
            </a:r>
            <a:r>
              <a:rPr kumimoji="1"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Bellman equation</a:t>
            </a:r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 (Bellman, 1957); 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コネクタ: カギ線 55">
            <a:extLst>
              <a:ext uri="{FF2B5EF4-FFF2-40B4-BE49-F238E27FC236}">
                <a16:creationId xmlns:a16="http://schemas.microsoft.com/office/drawing/2014/main" id="{3A198885-DD9F-4E55-8E14-9DAD7AE87E00}"/>
              </a:ext>
            </a:extLst>
          </p:cNvPr>
          <p:cNvCxnSpPr>
            <a:cxnSpLocks/>
            <a:stCxn id="39" idx="1"/>
          </p:cNvCxnSpPr>
          <p:nvPr/>
        </p:nvCxnSpPr>
        <p:spPr>
          <a:xfrm rot="10800000">
            <a:off x="468393" y="3838370"/>
            <a:ext cx="68147" cy="2831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F255AC55-49C0-4535-93D2-C84CA1CE39B9}"/>
              </a:ext>
            </a:extLst>
          </p:cNvPr>
          <p:cNvCxnSpPr>
            <a:cxnSpLocks/>
          </p:cNvCxnSpPr>
          <p:nvPr/>
        </p:nvCxnSpPr>
        <p:spPr>
          <a:xfrm flipH="1">
            <a:off x="3931550" y="3895567"/>
            <a:ext cx="5678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コネクタ: カギ線 69">
            <a:extLst>
              <a:ext uri="{FF2B5EF4-FFF2-40B4-BE49-F238E27FC236}">
                <a16:creationId xmlns:a16="http://schemas.microsoft.com/office/drawing/2014/main" id="{AFC16998-95B6-40D7-AF0A-1CB5395BE89E}"/>
              </a:ext>
            </a:extLst>
          </p:cNvPr>
          <p:cNvCxnSpPr>
            <a:cxnSpLocks/>
          </p:cNvCxnSpPr>
          <p:nvPr/>
        </p:nvCxnSpPr>
        <p:spPr>
          <a:xfrm rot="5400000">
            <a:off x="3436747" y="4646712"/>
            <a:ext cx="1813807" cy="311518"/>
          </a:xfrm>
          <a:prstGeom prst="bentConnector3">
            <a:avLst>
              <a:gd name="adj1" fmla="val 9999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1A5B694-1E88-4309-A270-C4A4FCE395A6}"/>
              </a:ext>
            </a:extLst>
          </p:cNvPr>
          <p:cNvCxnSpPr>
            <a:cxnSpLocks/>
          </p:cNvCxnSpPr>
          <p:nvPr/>
        </p:nvCxnSpPr>
        <p:spPr>
          <a:xfrm>
            <a:off x="4594822" y="3497944"/>
            <a:ext cx="0" cy="31786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CC36A16B-7826-4AF1-A201-302DC4BD407A}"/>
                  </a:ext>
                </a:extLst>
              </p:cNvPr>
              <p:cNvSpPr/>
              <p:nvPr/>
            </p:nvSpPr>
            <p:spPr>
              <a:xfrm>
                <a:off x="4607979" y="5373349"/>
                <a:ext cx="4510466" cy="1181606"/>
              </a:xfrm>
              <a:prstGeom prst="rect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ja-JP" sz="2000" i="1" dirty="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bSup>
                      <m:d>
                        <m:dPr>
                          <m:ctrlP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e>
                          <m:r>
                            <a:rPr lang="en-US" altLang="ja-JP" sz="2000" i="1" dirty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altLang="ja-JP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ja-JP" sz="20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ja-JP" sz="20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2000" i="1" dirty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altLang="ja-JP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ja-JP" sz="20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ja-JP" altLang="en-US" sz="2000" i="1" dirty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den>
                              </m:f>
                              <m:r>
                                <a:rPr lang="en-US" altLang="ja-JP" sz="20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  <m:r>
                                <a:rPr lang="en-US" altLang="ja-JP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  <m:sup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p>
                              </m:sSubSup>
                              <m:r>
                                <a:rPr lang="en-US" altLang="ja-JP" sz="20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ja-JP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ja-JP" sz="20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lang="en-US" altLang="ja-JP" sz="2000" i="1" dirty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altLang="ja-JP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n-US" altLang="ja-JP" sz="2000" b="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ja-JP" sz="2000" b="0" i="1" dirty="0" smtClean="0">
                                  <a:latin typeface="Cambria Math" panose="02040503050406030204" pitchFamily="18" charset="0"/>
                                </a:rPr>
                                <m:t>′∈</m:t>
                              </m:r>
                              <m:r>
                                <a:rPr lang="en-US" altLang="ja-JP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altLang="ja-JP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ja-JP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ja-JP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altLang="ja-JP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000" b="0" i="1" dirty="0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altLang="ja-JP" sz="200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sz="2000" b="0" i="1" dirty="0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ja-JP" altLang="en-US" sz="2000" b="0" i="1" dirty="0" smtClean="0"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den>
                                  </m:f>
                                  <m:r>
                                    <a:rPr lang="en-US" altLang="ja-JP" sz="2000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altLang="ja-JP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ja-JP" sz="20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p>
                                          <m:r>
                                            <a:rPr lang="en-US" altLang="ja-JP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  <m:e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ja-JP" sz="2000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  <m:sSubSup>
                                    <m:sSubSupPr>
                                      <m:ctrlP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  <m:sup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sup>
                                  </m:sSubSup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p>
                                    <m:sSupPr>
                                      <m:ctrlP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ja-JP" sz="20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r>
                                    <a:rPr lang="en-US" altLang="ja-JP" sz="2000" b="0" i="1" dirty="0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nary>
                        </m:den>
                      </m:f>
                    </m:oMath>
                  </m:oMathPara>
                </a14:m>
                <a:endParaRPr lang="ja-JP" altLang="en-US" sz="2000" dirty="0"/>
              </a:p>
            </p:txBody>
          </p:sp>
        </mc:Choice>
        <mc:Fallback xmlns=""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CC36A16B-7826-4AF1-A201-302DC4BD40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979" y="5373349"/>
                <a:ext cx="4510466" cy="118160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8682FB0F-3211-4FC9-AFF9-071A7B01E692}"/>
              </a:ext>
            </a:extLst>
          </p:cNvPr>
          <p:cNvSpPr txBox="1"/>
          <p:nvPr/>
        </p:nvSpPr>
        <p:spPr>
          <a:xfrm>
            <a:off x="4690235" y="4887202"/>
            <a:ext cx="21996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Link choice probability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6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A622057-5352-4F69-8DC5-63D19DF45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09096-970D-4DE7-978B-2B8874D39ED6}" type="slidenum">
              <a:rPr lang="ja-JP" altLang="en-US" smtClean="0"/>
              <a:pPr/>
              <a:t>9</a:t>
            </a:fld>
            <a:endParaRPr lang="ja-JP" altLang="en-US"/>
          </a:p>
        </p:txBody>
      </p: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C1E09C75-1057-435C-9222-DE8536EF51CD}"/>
              </a:ext>
            </a:extLst>
          </p:cNvPr>
          <p:cNvGrpSpPr/>
          <p:nvPr/>
        </p:nvGrpSpPr>
        <p:grpSpPr>
          <a:xfrm>
            <a:off x="3634948" y="4932919"/>
            <a:ext cx="5587859" cy="1827072"/>
            <a:chOff x="718666" y="1426269"/>
            <a:chExt cx="6046591" cy="1977065"/>
          </a:xfrm>
        </p:grpSpPr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AFCDA1D7-6A0C-4EB6-8B2A-42463F394DFE}"/>
                </a:ext>
              </a:extLst>
            </p:cNvPr>
            <p:cNvSpPr/>
            <p:nvPr/>
          </p:nvSpPr>
          <p:spPr>
            <a:xfrm>
              <a:off x="718666" y="2196750"/>
              <a:ext cx="723828" cy="723828"/>
            </a:xfrm>
            <a:prstGeom prst="ellipse">
              <a:avLst/>
            </a:prstGeom>
            <a:noFill/>
            <a:ln w="19050">
              <a:solidFill>
                <a:srgbClr val="1F42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C81674C0-93E2-4814-8E97-1E656974C6BA}"/>
                </a:ext>
              </a:extLst>
            </p:cNvPr>
            <p:cNvCxnSpPr>
              <a:cxnSpLocks/>
              <a:stCxn id="24" idx="6"/>
            </p:cNvCxnSpPr>
            <p:nvPr/>
          </p:nvCxnSpPr>
          <p:spPr>
            <a:xfrm>
              <a:off x="1442494" y="2558664"/>
              <a:ext cx="852022" cy="0"/>
            </a:xfrm>
            <a:prstGeom prst="straightConnector1">
              <a:avLst/>
            </a:prstGeom>
            <a:ln>
              <a:solidFill>
                <a:srgbClr val="1F42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018EF1CF-5B73-44AA-897D-AD3BFF6D97D2}"/>
                </a:ext>
              </a:extLst>
            </p:cNvPr>
            <p:cNvSpPr/>
            <p:nvPr/>
          </p:nvSpPr>
          <p:spPr>
            <a:xfrm>
              <a:off x="2315349" y="2225270"/>
              <a:ext cx="1021882" cy="645661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D49A045-2FAE-4768-8A81-AE6F0FB80735}"/>
                    </a:ext>
                  </a:extLst>
                </p:cNvPr>
                <p:cNvSpPr/>
                <p:nvPr/>
              </p:nvSpPr>
              <p:spPr>
                <a:xfrm>
                  <a:off x="848113" y="2296080"/>
                  <a:ext cx="464935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ja-JP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ja-JP" altLang="en-US" dirty="0"/>
                </a:p>
              </p:txBody>
            </p:sp>
          </mc:Choice>
          <mc:Fallback xmlns=""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D49A045-2FAE-4768-8A81-AE6F0FB8073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113" y="2296080"/>
                  <a:ext cx="464935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892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2A42079-8DED-46D0-BA72-8EEF661B318C}"/>
                    </a:ext>
                  </a:extLst>
                </p:cNvPr>
                <p:cNvSpPr/>
                <p:nvPr/>
              </p:nvSpPr>
              <p:spPr>
                <a:xfrm>
                  <a:off x="4214004" y="2296080"/>
                  <a:ext cx="710194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ja-JP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ja-JP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oMath>
                    </m:oMathPara>
                  </a14:m>
                  <a:endParaRPr lang="ja-JP" altLang="en-US" dirty="0"/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2A42079-8DED-46D0-BA72-8EEF661B318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14004" y="2296080"/>
                  <a:ext cx="710194" cy="369332"/>
                </a:xfrm>
                <a:prstGeom prst="rect">
                  <a:avLst/>
                </a:prstGeom>
                <a:blipFill>
                  <a:blip r:embed="rId3"/>
                  <a:stretch>
                    <a:fillRect b="-892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直線矢印コネクタ 28">
              <a:extLst>
                <a:ext uri="{FF2B5EF4-FFF2-40B4-BE49-F238E27FC236}">
                  <a16:creationId xmlns:a16="http://schemas.microsoft.com/office/drawing/2014/main" id="{0CA5F50F-BC73-4012-934B-C43BA7CBC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39171" y="2555994"/>
              <a:ext cx="852022" cy="0"/>
            </a:xfrm>
            <a:prstGeom prst="straightConnector1">
              <a:avLst/>
            </a:prstGeom>
            <a:ln>
              <a:solidFill>
                <a:srgbClr val="1F42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楕円 29">
              <a:extLst>
                <a:ext uri="{FF2B5EF4-FFF2-40B4-BE49-F238E27FC236}">
                  <a16:creationId xmlns:a16="http://schemas.microsoft.com/office/drawing/2014/main" id="{5454456F-D54E-4D46-9B0C-87F741BC19CC}"/>
                </a:ext>
              </a:extLst>
            </p:cNvPr>
            <p:cNvSpPr/>
            <p:nvPr/>
          </p:nvSpPr>
          <p:spPr>
            <a:xfrm>
              <a:off x="4210086" y="2196750"/>
              <a:ext cx="723828" cy="723828"/>
            </a:xfrm>
            <a:prstGeom prst="ellipse">
              <a:avLst/>
            </a:prstGeom>
            <a:noFill/>
            <a:ln w="19050">
              <a:solidFill>
                <a:srgbClr val="1F42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A4A23C92-4EC4-4F3F-B8F1-A35315B12E54}"/>
                    </a:ext>
                  </a:extLst>
                </p:cNvPr>
                <p:cNvSpPr/>
                <p:nvPr/>
              </p:nvSpPr>
              <p:spPr>
                <a:xfrm>
                  <a:off x="1608002" y="2818559"/>
                  <a:ext cx="1213922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ja-JP" sz="1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~</m:t>
                        </m:r>
                        <m:r>
                          <a:rPr lang="ja-JP" alt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ja-JP" altLang="en-US" sz="1600" dirty="0"/>
                </a:p>
              </p:txBody>
            </p:sp>
          </mc:Choice>
          <mc:Fallback xmlns="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A4A23C92-4EC4-4F3F-B8F1-A35315B12E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08002" y="2818559"/>
                  <a:ext cx="1213922" cy="338554"/>
                </a:xfrm>
                <a:prstGeom prst="rect">
                  <a:avLst/>
                </a:prstGeom>
                <a:blipFill>
                  <a:blip r:embed="rId4"/>
                  <a:stretch>
                    <a:fillRect b="-1923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CF69A277-1B2F-4C7F-8324-1859849B3C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4104" t="34897" r="50858" b="21094"/>
            <a:stretch/>
          </p:blipFill>
          <p:spPr>
            <a:xfrm>
              <a:off x="4360512" y="1484597"/>
              <a:ext cx="402382" cy="662410"/>
            </a:xfrm>
            <a:prstGeom prst="rect">
              <a:avLst/>
            </a:prstGeom>
          </p:spPr>
        </p:pic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3ACDB9FE-5D3A-4C76-AEBD-B31403EFB8A5}"/>
                </a:ext>
              </a:extLst>
            </p:cNvPr>
            <p:cNvCxnSpPr>
              <a:cxnSpLocks/>
            </p:cNvCxnSpPr>
            <p:nvPr/>
          </p:nvCxnSpPr>
          <p:spPr>
            <a:xfrm>
              <a:off x="4942647" y="2548504"/>
              <a:ext cx="852022" cy="0"/>
            </a:xfrm>
            <a:prstGeom prst="straightConnector1">
              <a:avLst/>
            </a:prstGeom>
            <a:ln>
              <a:solidFill>
                <a:srgbClr val="1F42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正方形/長方形 39">
                  <a:extLst>
                    <a:ext uri="{FF2B5EF4-FFF2-40B4-BE49-F238E27FC236}">
                      <a16:creationId xmlns:a16="http://schemas.microsoft.com/office/drawing/2014/main" id="{2CD85CB1-DAD0-46BD-888B-851DC738B6C6}"/>
                    </a:ext>
                  </a:extLst>
                </p:cNvPr>
                <p:cNvSpPr/>
                <p:nvPr/>
              </p:nvSpPr>
              <p:spPr>
                <a:xfrm>
                  <a:off x="3537066" y="2818559"/>
                  <a:ext cx="3228191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ja-JP" sz="1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ja-JP" altLang="en-US" sz="1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𝒫</m:t>
                          </m:r>
                        </m:e>
                        <m:sub>
                          <m:r>
                            <a:rPr lang="en-US" altLang="ja-JP" sz="1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𝑠𝑠</m:t>
                          </m:r>
                          <m:r>
                            <a:rPr lang="en-US" altLang="ja-JP" sz="1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b>
                        <m:sup>
                          <m:r>
                            <a:rPr lang="en-US" altLang="ja-JP" sz="1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bSup>
                    </m:oMath>
                  </a14:m>
                  <a:r>
                    <a:rPr lang="en-US" altLang="ja-JP" sz="1600" i="1" dirty="0">
                      <a:solidFill>
                        <a:prstClr val="black"/>
                      </a:solidFill>
                      <a:latin typeface="Cambria Math" panose="02040503050406030204" pitchFamily="18" charset="0"/>
                    </a:rPr>
                    <a:t> 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Pr</m:t>
                        </m:r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{</m:t>
                        </m:r>
                        <m:sSub>
                          <m:sSubPr>
                            <m:ctrlP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altLang="ja-JP" sz="1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ja-JP" sz="16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s</m:t>
                            </m:r>
                          </m:e>
                          <m:sup>
                            <m:r>
                              <a:rPr lang="en-US" altLang="ja-JP" sz="16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s</m:t>
                        </m:r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>
                          <a:rPr lang="en-US" altLang="ja-JP" sz="1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1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ja-JP" sz="16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}</m:t>
                        </m:r>
                      </m:oMath>
                    </m:oMathPara>
                  </a14:m>
                  <a:endParaRPr lang="ja-JP" altLang="en-US" sz="1600" dirty="0"/>
                </a:p>
              </p:txBody>
            </p:sp>
          </mc:Choice>
          <mc:Fallback xmlns="">
            <p:sp>
              <p:nvSpPr>
                <p:cNvPr id="40" name="正方形/長方形 39">
                  <a:extLst>
                    <a:ext uri="{FF2B5EF4-FFF2-40B4-BE49-F238E27FC236}">
                      <a16:creationId xmlns:a16="http://schemas.microsoft.com/office/drawing/2014/main" id="{2CD85CB1-DAD0-46BD-888B-851DC738B6C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7066" y="2818559"/>
                  <a:ext cx="3228191" cy="584775"/>
                </a:xfrm>
                <a:prstGeom prst="rect">
                  <a:avLst/>
                </a:prstGeom>
                <a:blipFill>
                  <a:blip r:embed="rId6"/>
                  <a:stretch>
                    <a:fillRect b="-146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円弧 40">
              <a:extLst>
                <a:ext uri="{FF2B5EF4-FFF2-40B4-BE49-F238E27FC236}">
                  <a16:creationId xmlns:a16="http://schemas.microsoft.com/office/drawing/2014/main" id="{A7F9F71B-162A-47AA-BA76-88C7BC4DA8B7}"/>
                </a:ext>
              </a:extLst>
            </p:cNvPr>
            <p:cNvSpPr/>
            <p:nvPr/>
          </p:nvSpPr>
          <p:spPr>
            <a:xfrm rot="7368030">
              <a:off x="4541159" y="1703166"/>
              <a:ext cx="797323" cy="797323"/>
            </a:xfrm>
            <a:prstGeom prst="arc">
              <a:avLst>
                <a:gd name="adj1" fmla="val 7980152"/>
                <a:gd name="adj2" fmla="val 19835814"/>
              </a:avLst>
            </a:prstGeom>
            <a:ln w="12700"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484732C8-2DD9-4929-9F62-62DFB72A98A1}"/>
                    </a:ext>
                  </a:extLst>
                </p:cNvPr>
                <p:cNvSpPr/>
                <p:nvPr/>
              </p:nvSpPr>
              <p:spPr>
                <a:xfrm>
                  <a:off x="5151161" y="1426269"/>
                  <a:ext cx="639791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ja-JP" sz="1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ja-JP" sz="1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oMath>
                    </m:oMathPara>
                  </a14:m>
                  <a:endParaRPr lang="ja-JP" altLang="en-US" sz="1600" dirty="0"/>
                </a:p>
              </p:txBody>
            </p:sp>
          </mc:Choice>
          <mc:Fallback xmlns="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484732C8-2DD9-4929-9F62-62DFB72A98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1161" y="1426269"/>
                  <a:ext cx="639791" cy="338554"/>
                </a:xfrm>
                <a:prstGeom prst="rect">
                  <a:avLst/>
                </a:prstGeom>
                <a:blipFill>
                  <a:blip r:embed="rId7"/>
                  <a:stretch>
                    <a:fillRect b="-576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3" name="タイトル 1">
            <a:extLst>
              <a:ext uri="{FF2B5EF4-FFF2-40B4-BE49-F238E27FC236}">
                <a16:creationId xmlns:a16="http://schemas.microsoft.com/office/drawing/2014/main" id="{C4172389-B4A5-4E2B-B930-968A4015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35" y="-144711"/>
            <a:ext cx="7886700" cy="1325563"/>
          </a:xfrm>
        </p:spPr>
        <p:txBody>
          <a:bodyPr/>
          <a:lstStyle/>
          <a:p>
            <a:r>
              <a:rPr lang="en-US" altLang="ja-JP" dirty="0"/>
              <a:t>4.  Compared IRL</a:t>
            </a:r>
            <a:r>
              <a:rPr lang="ja-JP" altLang="en-US" dirty="0"/>
              <a:t> </a:t>
            </a:r>
            <a:r>
              <a:rPr lang="en-US" altLang="ja-JP" dirty="0"/>
              <a:t>with </a:t>
            </a:r>
            <a:r>
              <a:rPr kumimoji="1" lang="en-US" altLang="ja-JP" dirty="0"/>
              <a:t>RL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9182A59A-D37E-4AB8-B3B5-DE3AFCAE79B1}"/>
                  </a:ext>
                </a:extLst>
              </p:cNvPr>
              <p:cNvSpPr/>
              <p:nvPr/>
            </p:nvSpPr>
            <p:spPr>
              <a:xfrm>
                <a:off x="512386" y="1496255"/>
                <a:ext cx="3578223" cy="8478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ja-JP" alt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sup>
                      </m:sSup>
                      <m:d>
                        <m:dPr>
                          <m:ctrlP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altLang="ja-JP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ja-JP" altLang="en-US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ja-JP" altLang="en-US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nary>
                        </m:e>
                      </m:d>
                      <m:r>
                        <a:rPr lang="en-US" altLang="ja-JP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9182A59A-D37E-4AB8-B3B5-DE3AFCAE79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86" y="1496255"/>
                <a:ext cx="3578223" cy="84786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793D5FB7-9A8F-4728-B07C-010F30930770}"/>
                  </a:ext>
                </a:extLst>
              </p:cNvPr>
              <p:cNvSpPr/>
              <p:nvPr/>
            </p:nvSpPr>
            <p:spPr>
              <a:xfrm>
                <a:off x="1146833" y="2443889"/>
                <a:ext cx="3711592" cy="8478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ja-JP" alt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altLang="ja-JP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ja-JP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ja-JP" altLang="en-US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  <m:nary>
                            <m:naryPr>
                              <m:chr m:val="∑"/>
                              <m:ctrlP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ja-JP" alt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e>
                                <m:sup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</m:sub>
                              </m:sSub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ja-JP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ja-JP" altLang="en-US" sz="1600" dirty="0"/>
              </a:p>
            </p:txBody>
          </p:sp>
        </mc:Choice>
        <mc:Fallback xmlns=""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793D5FB7-9A8F-4728-B07C-010F309307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833" y="2443889"/>
                <a:ext cx="3711592" cy="84786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3E8E7E8C-0438-4756-B47D-80F8101FD2AE}"/>
                  </a:ext>
                </a:extLst>
              </p:cNvPr>
              <p:cNvSpPr/>
              <p:nvPr/>
            </p:nvSpPr>
            <p:spPr>
              <a:xfrm>
                <a:off x="1146833" y="3395744"/>
                <a:ext cx="5939446" cy="8478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r>
                            <a:rPr lang="ja-JP" alt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en-US" altLang="ja-JP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nary>
                            <m:naryPr>
                              <m:chr m:val="∑"/>
                              <m:supHide m:val="on"/>
                              <m:ctrlPr>
                                <a:rPr lang="en-US" altLang="ja-JP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b>
                            <m:sup/>
                            <m:e>
                              <m:sSubSup>
                                <m:sSubSupPr>
                                  <m:ctrlP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ja-JP" alt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𝒫</m:t>
                                  </m:r>
                                </m:e>
                                <m:sub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𝑠𝑠</m:t>
                                  </m:r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b>
                                <m:sup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ℛ</m:t>
                                      </m:r>
                                    </m:e>
                                    <m:sub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𝑠𝑠</m:t>
                                      </m:r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b>
                                    <m:sup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ja-JP" alt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sSub>
                                    <m:sSubPr>
                                      <m:ctrlP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ja-JP" altLang="en-US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sub>
                                  </m:sSub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ja-JP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nary>
                                        <m:naryPr>
                                          <m:chr m:val="∑"/>
                                          <m:ctrlP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naryPr>
                                        <m:sub>
                                          <m:r>
                                            <m:rPr>
                                              <m:brk m:alnAt="23"/>
                                            </m:rP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  <m: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=0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∞</m:t>
                                          </m:r>
                                        </m:sup>
                                        <m:e>
                                          <m:sSup>
                                            <m:sSupPr>
                                              <m:ctrlP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ja-JP" altLang="en-US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𝛾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𝑘</m:t>
                                              </m:r>
                                            </m:sup>
                                          </m:sSup>
                                          <m:sSub>
                                            <m:sSubPr>
                                              <m:ctrlP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𝑟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</m:t>
                                              </m:r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+2</m:t>
                                              </m:r>
                                            </m:sub>
                                          </m:sSub>
                                          <m: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|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i="1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prstClr val="black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+1</m:t>
                                              </m:r>
                                            </m:sub>
                                          </m:sSub>
                                          <m: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n-US" altLang="ja-JP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𝑠</m:t>
                                          </m:r>
                                          <m:r>
                                            <a:rPr lang="en-US" altLang="ja-JP" b="0" i="1" smtClean="0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e>
                                      </m:nary>
                                    </m:e>
                                  </m:d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ja-JP" altLang="en-US" sz="1600" dirty="0"/>
              </a:p>
            </p:txBody>
          </p:sp>
        </mc:Choice>
        <mc:Fallback xmlns=""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3E8E7E8C-0438-4756-B47D-80F8101FD2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833" y="3395744"/>
                <a:ext cx="5939446" cy="84786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308D7C6F-C5CB-451D-92C4-3C03C74CF8D2}"/>
                  </a:ext>
                </a:extLst>
              </p:cNvPr>
              <p:cNvSpPr/>
              <p:nvPr/>
            </p:nvSpPr>
            <p:spPr>
              <a:xfrm>
                <a:off x="1146833" y="4339461"/>
                <a:ext cx="3850926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altLang="ja-JP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r>
                            <a:rPr lang="ja-JP" alt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en-US" altLang="ja-JP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nary>
                            <m:naryPr>
                              <m:chr m:val="∑"/>
                              <m:supHide m:val="on"/>
                              <m:ctrlPr>
                                <a:rPr lang="en-US" altLang="ja-JP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altLang="ja-JP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b>
                            <m:sup/>
                            <m:e>
                              <m:sSubSup>
                                <m:sSubSupPr>
                                  <m:ctrlP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ja-JP" alt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𝒫</m:t>
                                  </m:r>
                                </m:e>
                                <m:sub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𝑠𝑠</m:t>
                                  </m:r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b>
                                <m:sup>
                                  <m:r>
                                    <a:rPr lang="en-US" altLang="ja-JP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ℛ</m:t>
                                      </m:r>
                                    </m:e>
                                    <m:sub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𝑠𝑠</m:t>
                                      </m:r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b>
                                    <m:sup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r>
                                    <a:rPr lang="en-US" altLang="ja-JP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ja-JP" alt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sSup>
                                    <m:sSupPr>
                                      <m:ctrlP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p>
                                      <m:r>
                                        <a:rPr lang="ja-JP" altLang="en-US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sup>
                                  </m:sSup>
                                  <m:d>
                                    <m:dPr>
                                      <m:ctrlP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  <m:r>
                                        <a:rPr lang="en-US" altLang="ja-JP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e>
                                  </m:d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ja-JP" altLang="en-US" sz="1600" dirty="0"/>
              </a:p>
            </p:txBody>
          </p:sp>
        </mc:Choice>
        <mc:Fallback xmlns=""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308D7C6F-C5CB-451D-92C4-3C03C74CF8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833" y="4339461"/>
                <a:ext cx="3850926" cy="76450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E14A21D6-C5A3-426B-9816-17DC8EEEC0C3}"/>
                  </a:ext>
                </a:extLst>
              </p:cNvPr>
              <p:cNvSpPr/>
              <p:nvPr/>
            </p:nvSpPr>
            <p:spPr>
              <a:xfrm>
                <a:off x="305471" y="5637747"/>
                <a:ext cx="291538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ja-JP" altLang="en-US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altLang="ja-JP" dirty="0"/>
                  <a:t>: discount rate (</a:t>
                </a:r>
                <a14:m>
                  <m:oMath xmlns:m="http://schemas.openxmlformats.org/officeDocument/2006/math">
                    <m:r>
                      <a:rPr lang="en-US" altLang="ja-JP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0&lt;</m:t>
                    </m:r>
                    <m:r>
                      <a:rPr lang="ja-JP" alt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ja-JP" altLang="en-US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ja-JP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ja-JP" dirty="0"/>
                  <a:t>)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E14A21D6-C5A3-426B-9816-17DC8EEEC0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471" y="5637747"/>
                <a:ext cx="2915389" cy="369332"/>
              </a:xfrm>
              <a:prstGeom prst="rect">
                <a:avLst/>
              </a:prstGeom>
              <a:blipFill>
                <a:blip r:embed="rId12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B5C6EFF7-E9F5-4C0F-AAC8-5BD1F911A1C7}"/>
                  </a:ext>
                </a:extLst>
              </p:cNvPr>
              <p:cNvSpPr/>
              <p:nvPr/>
            </p:nvSpPr>
            <p:spPr>
              <a:xfrm>
                <a:off x="84851" y="5973177"/>
                <a:ext cx="26795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ja-JP" sz="16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ℛ</m:t>
                        </m:r>
                      </m:e>
                      <m:sub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𝑠𝑠</m:t>
                        </m:r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  <m:sup>
                        <m:r>
                          <a:rPr lang="en-US" altLang="ja-JP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</m:oMath>
                </a14:m>
                <a:r>
                  <a:rPr lang="en-US" altLang="ja-JP" sz="1600" dirty="0"/>
                  <a:t>:</a:t>
                </a:r>
                <a:r>
                  <a:rPr lang="en-US" altLang="ja-JP" dirty="0"/>
                  <a:t> expected reward </a:t>
                </a:r>
                <a:endParaRPr lang="ja-JP" altLang="en-US" sz="1600" dirty="0"/>
              </a:p>
            </p:txBody>
          </p:sp>
        </mc:Choice>
        <mc:Fallback xmlns=""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B5C6EFF7-E9F5-4C0F-AAC8-5BD1F911A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51" y="5973177"/>
                <a:ext cx="2679555" cy="369332"/>
              </a:xfrm>
              <a:prstGeom prst="rect">
                <a:avLst/>
              </a:prstGeom>
              <a:blipFill>
                <a:blip r:embed="rId13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8A618968-4EBD-4AF3-B3C3-B61FBED541CD}"/>
                  </a:ext>
                </a:extLst>
              </p:cNvPr>
              <p:cNvSpPr/>
              <p:nvPr/>
            </p:nvSpPr>
            <p:spPr>
              <a:xfrm>
                <a:off x="60715" y="6257969"/>
                <a:ext cx="37352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dirty="0"/>
                  <a:t> </a:t>
                </a:r>
                <a14:m>
                  <m:oMath xmlns:m="http://schemas.openxmlformats.org/officeDocument/2006/math">
                    <m:r>
                      <a:rPr lang="en-US" altLang="ja-JP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altLang="ja-JP" i="1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altLang="ja-JP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altLang="ja-JP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ja-JP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ja-JP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altLang="ja-JP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ja-JP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p>
                        <m:r>
                          <a:rPr lang="en-US" altLang="ja-JP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ja-JP" i="1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ja-JP" dirty="0"/>
                  <a:t>)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8A618968-4EBD-4AF3-B3C3-B61FBED541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15" y="6257969"/>
                <a:ext cx="3735210" cy="369332"/>
              </a:xfrm>
              <a:prstGeom prst="rect">
                <a:avLst/>
              </a:prstGeom>
              <a:blipFill>
                <a:blip r:embed="rId14"/>
                <a:stretch>
                  <a:fillRect l="-1468" t="-10000" b="-2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8A78089F-B0EF-46B0-ABFA-19EB661C44C8}"/>
              </a:ext>
            </a:extLst>
          </p:cNvPr>
          <p:cNvSpPr/>
          <p:nvPr/>
        </p:nvSpPr>
        <p:spPr>
          <a:xfrm>
            <a:off x="1528386" y="1496255"/>
            <a:ext cx="2448191" cy="827389"/>
          </a:xfrm>
          <a:prstGeom prst="rect">
            <a:avLst/>
          </a:prstGeom>
          <a:solidFill>
            <a:srgbClr val="1F427B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4728A8D9-18A5-4F2A-B46C-B45F8A259636}"/>
              </a:ext>
            </a:extLst>
          </p:cNvPr>
          <p:cNvSpPr/>
          <p:nvPr/>
        </p:nvSpPr>
        <p:spPr>
          <a:xfrm>
            <a:off x="4184236" y="3433279"/>
            <a:ext cx="2659791" cy="776868"/>
          </a:xfrm>
          <a:prstGeom prst="rect">
            <a:avLst/>
          </a:prstGeom>
          <a:solidFill>
            <a:srgbClr val="1F427B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0A372306-6712-445A-8A82-2248F4447CE5}"/>
              </a:ext>
            </a:extLst>
          </p:cNvPr>
          <p:cNvCxnSpPr/>
          <p:nvPr/>
        </p:nvCxnSpPr>
        <p:spPr>
          <a:xfrm>
            <a:off x="3372147" y="4292587"/>
            <a:ext cx="348934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53C354B-3C45-44B1-9381-7309F0233251}"/>
              </a:ext>
            </a:extLst>
          </p:cNvPr>
          <p:cNvSpPr txBox="1"/>
          <p:nvPr/>
        </p:nvSpPr>
        <p:spPr>
          <a:xfrm>
            <a:off x="-1" y="1002031"/>
            <a:ext cx="898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Bellman equation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46ECFFE9-7884-4241-8F5B-8E5EB7A59329}"/>
              </a:ext>
            </a:extLst>
          </p:cNvPr>
          <p:cNvSpPr/>
          <p:nvPr/>
        </p:nvSpPr>
        <p:spPr>
          <a:xfrm>
            <a:off x="5070706" y="5693457"/>
            <a:ext cx="10239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600" dirty="0">
                <a:solidFill>
                  <a:prstClr val="black"/>
                </a:solidFill>
              </a:rPr>
              <a:t>Transition</a:t>
            </a:r>
            <a:r>
              <a:rPr lang="ja-JP" altLang="en-US" sz="1600" dirty="0">
                <a:solidFill>
                  <a:prstClr val="black"/>
                </a:solidFill>
              </a:rPr>
              <a:t> </a:t>
            </a:r>
            <a:r>
              <a:rPr lang="en-US" altLang="ja-JP" sz="1600" dirty="0">
                <a:solidFill>
                  <a:prstClr val="black"/>
                </a:solidFill>
              </a:rPr>
              <a:t>state</a:t>
            </a:r>
            <a:endParaRPr lang="ja-JP" alt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8399E78C-DCF8-4ADB-BCD9-C011E1E0869B}"/>
                  </a:ext>
                </a:extLst>
              </p:cNvPr>
              <p:cNvSpPr/>
              <p:nvPr/>
            </p:nvSpPr>
            <p:spPr>
              <a:xfrm>
                <a:off x="6940643" y="4173785"/>
                <a:ext cx="11954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200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2000" dirty="0"/>
                  <a:t> 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altLang="ja-JP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ja-JP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ja-JP" altLang="en-US" sz="2000" dirty="0"/>
              </a:p>
            </p:txBody>
          </p:sp>
        </mc:Choice>
        <mc:Fallback xmlns=""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8399E78C-DCF8-4ADB-BCD9-C011E1E08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643" y="4173785"/>
                <a:ext cx="1195455" cy="400110"/>
              </a:xfrm>
              <a:prstGeom prst="rect">
                <a:avLst/>
              </a:prstGeom>
              <a:blipFill>
                <a:blip r:embed="rId15"/>
                <a:stretch>
                  <a:fillRect r="-1020" b="-153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0258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EB1576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2695</TotalTime>
  <Words>1153</Words>
  <Application>Microsoft Office PowerPoint</Application>
  <PresentationFormat>画面に合わせる (4:3)</PresentationFormat>
  <Paragraphs>346</Paragraphs>
  <Slides>21</Slides>
  <Notes>0</Notes>
  <HiddenSlides>4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30" baseType="lpstr">
      <vt:lpstr>游ゴシック</vt:lpstr>
      <vt:lpstr>Arial</vt:lpstr>
      <vt:lpstr>Arial</vt:lpstr>
      <vt:lpstr>Calibri</vt:lpstr>
      <vt:lpstr>Calibri Light</vt:lpstr>
      <vt:lpstr>Cambria Math</vt:lpstr>
      <vt:lpstr>Times New Roman</vt:lpstr>
      <vt:lpstr>Wingdings</vt:lpstr>
      <vt:lpstr>Office テーマ</vt:lpstr>
      <vt:lpstr>The 18th summer course of Behavior Modeling  Final presentation</vt:lpstr>
      <vt:lpstr>1.  Background</vt:lpstr>
      <vt:lpstr>2.  Basic Analysis</vt:lpstr>
      <vt:lpstr>2.  Basic Analysis</vt:lpstr>
      <vt:lpstr>2.  Basic Analysis</vt:lpstr>
      <vt:lpstr>3.  Target</vt:lpstr>
      <vt:lpstr>4.  Model</vt:lpstr>
      <vt:lpstr>4.   Model</vt:lpstr>
      <vt:lpstr>4.  Compared IRL with RL</vt:lpstr>
      <vt:lpstr>4.  Compared IRL with RL</vt:lpstr>
      <vt:lpstr>4.  Compared IRL with RL</vt:lpstr>
      <vt:lpstr>5.  Estimation Result</vt:lpstr>
      <vt:lpstr>5.  Estimation Result</vt:lpstr>
      <vt:lpstr>5.  Simulation and Evaluation</vt:lpstr>
      <vt:lpstr>5.  simulation</vt:lpstr>
      <vt:lpstr>6.  Future works</vt:lpstr>
      <vt:lpstr>5.  Estimation Result</vt:lpstr>
      <vt:lpstr>5.  To do</vt:lpstr>
      <vt:lpstr>4.  Frame &amp; Model</vt:lpstr>
      <vt:lpstr>4.  Frame &amp; Model</vt:lpstr>
      <vt:lpstr>5.  Simulation and Evaluation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SHOMA DEHARA</dc:creator>
  <cp:lastModifiedBy>bin</cp:lastModifiedBy>
  <cp:revision>105</cp:revision>
  <dcterms:created xsi:type="dcterms:W3CDTF">2019-09-19T08:22:56Z</dcterms:created>
  <dcterms:modified xsi:type="dcterms:W3CDTF">2019-09-30T07:59:47Z</dcterms:modified>
</cp:coreProperties>
</file>