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0DAAE-490C-4C9A-A45C-EB59394CB3AD}"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337CD-705A-4690-883F-487BA69A3042}" type="slidenum">
              <a:rPr lang="en-US" smtClean="0"/>
              <a:t>‹#›</a:t>
            </a:fld>
            <a:endParaRPr lang="en-US"/>
          </a:p>
        </p:txBody>
      </p:sp>
    </p:spTree>
    <p:extLst>
      <p:ext uri="{BB962C8B-B14F-4D97-AF65-F5344CB8AC3E}">
        <p14:creationId xmlns:p14="http://schemas.microsoft.com/office/powerpoint/2010/main" val="2483475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value of information costs varies based on the origin and timing of migration decisions, rather than solely relying on past migration trends.</a:t>
            </a:r>
          </a:p>
        </p:txBody>
      </p:sp>
      <p:sp>
        <p:nvSpPr>
          <p:cNvPr id="4" name="Slide Number Placeholder 3"/>
          <p:cNvSpPr>
            <a:spLocks noGrp="1"/>
          </p:cNvSpPr>
          <p:nvPr>
            <p:ph type="sldNum" sz="quarter" idx="5"/>
          </p:nvPr>
        </p:nvSpPr>
        <p:spPr/>
        <p:txBody>
          <a:bodyPr/>
          <a:lstStyle/>
          <a:p>
            <a:fld id="{B7A337CD-705A-4690-883F-487BA69A3042}" type="slidenum">
              <a:rPr lang="en-US" smtClean="0"/>
              <a:t>10</a:t>
            </a:fld>
            <a:endParaRPr lang="en-US"/>
          </a:p>
        </p:txBody>
      </p:sp>
    </p:spTree>
    <p:extLst>
      <p:ext uri="{BB962C8B-B14F-4D97-AF65-F5344CB8AC3E}">
        <p14:creationId xmlns:p14="http://schemas.microsoft.com/office/powerpoint/2010/main" val="3167487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Contextual variable like job, income, social bonding, educations, reasons for travel, to name but a few will be used. </a:t>
            </a:r>
          </a:p>
          <a:p>
            <a:r>
              <a:rPr lang="en-US" dirty="0"/>
              <a:t>Consider set of variables not only economical or social factors to obtain overall perspective of migrants about relocation.</a:t>
            </a:r>
          </a:p>
          <a:p>
            <a:endParaRPr lang="en-US" dirty="0"/>
          </a:p>
          <a:p>
            <a:r>
              <a:rPr lang="en-US" dirty="0"/>
              <a:t>Providing the choice set from begging is difficult because we don’t want to be limited to specific groups or regions for this reason, survey will conduct to gather basic information and set the choices.</a:t>
            </a:r>
          </a:p>
          <a:p>
            <a:endParaRPr lang="en-US" dirty="0"/>
          </a:p>
        </p:txBody>
      </p:sp>
      <p:sp>
        <p:nvSpPr>
          <p:cNvPr id="4" name="Slide Number Placeholder 3"/>
          <p:cNvSpPr>
            <a:spLocks noGrp="1"/>
          </p:cNvSpPr>
          <p:nvPr>
            <p:ph type="sldNum" sz="quarter" idx="5"/>
          </p:nvPr>
        </p:nvSpPr>
        <p:spPr/>
        <p:txBody>
          <a:bodyPr/>
          <a:lstStyle/>
          <a:p>
            <a:fld id="{B7A337CD-705A-4690-883F-487BA69A3042}" type="slidenum">
              <a:rPr lang="en-US" smtClean="0"/>
              <a:t>13</a:t>
            </a:fld>
            <a:endParaRPr lang="en-US"/>
          </a:p>
        </p:txBody>
      </p:sp>
    </p:spTree>
    <p:extLst>
      <p:ext uri="{BB962C8B-B14F-4D97-AF65-F5344CB8AC3E}">
        <p14:creationId xmlns:p14="http://schemas.microsoft.com/office/powerpoint/2010/main" val="40614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931012-53D6-42AF-AD13-851C5FC67F28}"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28C5E-BED3-4647-9452-64CF2A57D655}" type="slidenum">
              <a:rPr lang="en-US" smtClean="0"/>
              <a:t>‹#›</a:t>
            </a:fld>
            <a:endParaRPr lang="en-US"/>
          </a:p>
        </p:txBody>
      </p:sp>
    </p:spTree>
    <p:extLst>
      <p:ext uri="{BB962C8B-B14F-4D97-AF65-F5344CB8AC3E}">
        <p14:creationId xmlns:p14="http://schemas.microsoft.com/office/powerpoint/2010/main" val="48039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31012-53D6-42AF-AD13-851C5FC67F28}"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28C5E-BED3-4647-9452-64CF2A57D655}" type="slidenum">
              <a:rPr lang="en-US" smtClean="0"/>
              <a:t>‹#›</a:t>
            </a:fld>
            <a:endParaRPr lang="en-US"/>
          </a:p>
        </p:txBody>
      </p:sp>
    </p:spTree>
    <p:extLst>
      <p:ext uri="{BB962C8B-B14F-4D97-AF65-F5344CB8AC3E}">
        <p14:creationId xmlns:p14="http://schemas.microsoft.com/office/powerpoint/2010/main" val="4126768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31012-53D6-42AF-AD13-851C5FC67F28}"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28C5E-BED3-4647-9452-64CF2A57D655}" type="slidenum">
              <a:rPr lang="en-US" smtClean="0"/>
              <a:t>‹#›</a:t>
            </a:fld>
            <a:endParaRPr lang="en-US"/>
          </a:p>
        </p:txBody>
      </p:sp>
    </p:spTree>
    <p:extLst>
      <p:ext uri="{BB962C8B-B14F-4D97-AF65-F5344CB8AC3E}">
        <p14:creationId xmlns:p14="http://schemas.microsoft.com/office/powerpoint/2010/main" val="403237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31012-53D6-42AF-AD13-851C5FC67F28}"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28C5E-BED3-4647-9452-64CF2A57D655}" type="slidenum">
              <a:rPr lang="en-US" smtClean="0"/>
              <a:t>‹#›</a:t>
            </a:fld>
            <a:endParaRPr lang="en-US"/>
          </a:p>
        </p:txBody>
      </p:sp>
    </p:spTree>
    <p:extLst>
      <p:ext uri="{BB962C8B-B14F-4D97-AF65-F5344CB8AC3E}">
        <p14:creationId xmlns:p14="http://schemas.microsoft.com/office/powerpoint/2010/main" val="119496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931012-53D6-42AF-AD13-851C5FC67F28}"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28C5E-BED3-4647-9452-64CF2A57D655}" type="slidenum">
              <a:rPr lang="en-US" smtClean="0"/>
              <a:t>‹#›</a:t>
            </a:fld>
            <a:endParaRPr lang="en-US"/>
          </a:p>
        </p:txBody>
      </p:sp>
    </p:spTree>
    <p:extLst>
      <p:ext uri="{BB962C8B-B14F-4D97-AF65-F5344CB8AC3E}">
        <p14:creationId xmlns:p14="http://schemas.microsoft.com/office/powerpoint/2010/main" val="415197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931012-53D6-42AF-AD13-851C5FC67F28}"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28C5E-BED3-4647-9452-64CF2A57D655}" type="slidenum">
              <a:rPr lang="en-US" smtClean="0"/>
              <a:t>‹#›</a:t>
            </a:fld>
            <a:endParaRPr lang="en-US"/>
          </a:p>
        </p:txBody>
      </p:sp>
    </p:spTree>
    <p:extLst>
      <p:ext uri="{BB962C8B-B14F-4D97-AF65-F5344CB8AC3E}">
        <p14:creationId xmlns:p14="http://schemas.microsoft.com/office/powerpoint/2010/main" val="248693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931012-53D6-42AF-AD13-851C5FC67F28}" type="datetimeFigureOut">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28C5E-BED3-4647-9452-64CF2A57D655}" type="slidenum">
              <a:rPr lang="en-US" smtClean="0"/>
              <a:t>‹#›</a:t>
            </a:fld>
            <a:endParaRPr lang="en-US"/>
          </a:p>
        </p:txBody>
      </p:sp>
    </p:spTree>
    <p:extLst>
      <p:ext uri="{BB962C8B-B14F-4D97-AF65-F5344CB8AC3E}">
        <p14:creationId xmlns:p14="http://schemas.microsoft.com/office/powerpoint/2010/main" val="2767142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931012-53D6-42AF-AD13-851C5FC67F28}" type="datetimeFigureOut">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28C5E-BED3-4647-9452-64CF2A57D655}" type="slidenum">
              <a:rPr lang="en-US" smtClean="0"/>
              <a:t>‹#›</a:t>
            </a:fld>
            <a:endParaRPr lang="en-US"/>
          </a:p>
        </p:txBody>
      </p:sp>
    </p:spTree>
    <p:extLst>
      <p:ext uri="{BB962C8B-B14F-4D97-AF65-F5344CB8AC3E}">
        <p14:creationId xmlns:p14="http://schemas.microsoft.com/office/powerpoint/2010/main" val="228078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31012-53D6-42AF-AD13-851C5FC67F28}" type="datetimeFigureOut">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28C5E-BED3-4647-9452-64CF2A57D655}" type="slidenum">
              <a:rPr lang="en-US" smtClean="0"/>
              <a:t>‹#›</a:t>
            </a:fld>
            <a:endParaRPr lang="en-US"/>
          </a:p>
        </p:txBody>
      </p:sp>
    </p:spTree>
    <p:extLst>
      <p:ext uri="{BB962C8B-B14F-4D97-AF65-F5344CB8AC3E}">
        <p14:creationId xmlns:p14="http://schemas.microsoft.com/office/powerpoint/2010/main" val="383419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31012-53D6-42AF-AD13-851C5FC67F28}"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28C5E-BED3-4647-9452-64CF2A57D655}" type="slidenum">
              <a:rPr lang="en-US" smtClean="0"/>
              <a:t>‹#›</a:t>
            </a:fld>
            <a:endParaRPr lang="en-US"/>
          </a:p>
        </p:txBody>
      </p:sp>
    </p:spTree>
    <p:extLst>
      <p:ext uri="{BB962C8B-B14F-4D97-AF65-F5344CB8AC3E}">
        <p14:creationId xmlns:p14="http://schemas.microsoft.com/office/powerpoint/2010/main" val="3211550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31012-53D6-42AF-AD13-851C5FC67F28}"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28C5E-BED3-4647-9452-64CF2A57D655}" type="slidenum">
              <a:rPr lang="en-US" smtClean="0"/>
              <a:t>‹#›</a:t>
            </a:fld>
            <a:endParaRPr lang="en-US"/>
          </a:p>
        </p:txBody>
      </p:sp>
    </p:spTree>
    <p:extLst>
      <p:ext uri="{BB962C8B-B14F-4D97-AF65-F5344CB8AC3E}">
        <p14:creationId xmlns:p14="http://schemas.microsoft.com/office/powerpoint/2010/main" val="2766391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31012-53D6-42AF-AD13-851C5FC67F28}" type="datetimeFigureOut">
              <a:rPr lang="en-US" smtClean="0"/>
              <a:t>5/13/2024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28C5E-BED3-4647-9452-64CF2A57D655}" type="slidenum">
              <a:rPr lang="en-US" smtClean="0"/>
              <a:t>‹#›</a:t>
            </a:fld>
            <a:endParaRPr lang="en-US"/>
          </a:p>
        </p:txBody>
      </p:sp>
    </p:spTree>
    <p:extLst>
      <p:ext uri="{BB962C8B-B14F-4D97-AF65-F5344CB8AC3E}">
        <p14:creationId xmlns:p14="http://schemas.microsoft.com/office/powerpoint/2010/main" val="28130842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1A1BDA-9A47-D1AD-9423-556650D84DA9}"/>
              </a:ext>
            </a:extLst>
          </p:cNvPr>
          <p:cNvSpPr/>
          <p:nvPr/>
        </p:nvSpPr>
        <p:spPr>
          <a:xfrm>
            <a:off x="0" y="0"/>
            <a:ext cx="3189514" cy="6858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EF8AA46-C08F-2E5C-99A5-FE2636AC6F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34043" y="1872343"/>
            <a:ext cx="2721428" cy="2721428"/>
          </a:xfrm>
          <a:prstGeom prst="rect">
            <a:avLst/>
          </a:prstGeom>
        </p:spPr>
      </p:pic>
      <p:sp>
        <p:nvSpPr>
          <p:cNvPr id="11" name="Rectangle 10">
            <a:extLst>
              <a:ext uri="{FF2B5EF4-FFF2-40B4-BE49-F238E27FC236}">
                <a16:creationId xmlns:a16="http://schemas.microsoft.com/office/drawing/2014/main" id="{D5F08AF8-E1CA-D90F-3701-965208E6FEDD}"/>
              </a:ext>
            </a:extLst>
          </p:cNvPr>
          <p:cNvSpPr/>
          <p:nvPr/>
        </p:nvSpPr>
        <p:spPr>
          <a:xfrm>
            <a:off x="3189514" y="0"/>
            <a:ext cx="9002486" cy="17417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92A991D-4780-380D-7F4F-B1B5BD6FE8EF}"/>
              </a:ext>
            </a:extLst>
          </p:cNvPr>
          <p:cNvPicPr>
            <a:picLocks noChangeAspect="1"/>
          </p:cNvPicPr>
          <p:nvPr/>
        </p:nvPicPr>
        <p:blipFill>
          <a:blip r:embed="rId4"/>
          <a:stretch>
            <a:fillRect/>
          </a:stretch>
        </p:blipFill>
        <p:spPr>
          <a:xfrm>
            <a:off x="3189514" y="1786376"/>
            <a:ext cx="9002486" cy="1826561"/>
          </a:xfrm>
          <a:prstGeom prst="rect">
            <a:avLst/>
          </a:prstGeom>
        </p:spPr>
      </p:pic>
      <p:sp>
        <p:nvSpPr>
          <p:cNvPr id="14" name="TextBox 13">
            <a:extLst>
              <a:ext uri="{FF2B5EF4-FFF2-40B4-BE49-F238E27FC236}">
                <a16:creationId xmlns:a16="http://schemas.microsoft.com/office/drawing/2014/main" id="{B43F1B33-9247-1677-CF37-C2A580C6ED22}"/>
              </a:ext>
            </a:extLst>
          </p:cNvPr>
          <p:cNvSpPr txBox="1"/>
          <p:nvPr/>
        </p:nvSpPr>
        <p:spPr>
          <a:xfrm>
            <a:off x="4005943" y="4158343"/>
            <a:ext cx="7043057" cy="1754326"/>
          </a:xfrm>
          <a:prstGeom prst="rect">
            <a:avLst/>
          </a:prstGeom>
          <a:noFill/>
        </p:spPr>
        <p:txBody>
          <a:bodyPr wrap="square" rtlCol="0">
            <a:spAutoFit/>
          </a:bodyPr>
          <a:lstStyle/>
          <a:p>
            <a:pPr algn="ctr"/>
            <a:endParaRPr lang="en-US" sz="2400" b="1" dirty="0">
              <a:effectLst>
                <a:outerShdw blurRad="38100" dist="38100" dir="2700000" algn="tl">
                  <a:srgbClr val="000000">
                    <a:alpha val="43137"/>
                  </a:srgbClr>
                </a:outerShdw>
              </a:effectLst>
              <a:latin typeface="Aptos" panose="020B0004020202020204" pitchFamily="34" charset="0"/>
            </a:endParaRPr>
          </a:p>
          <a:p>
            <a:pPr algn="ctr"/>
            <a:r>
              <a:rPr lang="en-US" sz="2400" b="1" dirty="0">
                <a:effectLst>
                  <a:outerShdw blurRad="38100" dist="38100" dir="2700000" algn="tl">
                    <a:srgbClr val="000000">
                      <a:alpha val="43137"/>
                    </a:srgbClr>
                  </a:outerShdw>
                </a:effectLst>
                <a:latin typeface="Aptos" panose="020B0004020202020204" pitchFamily="34" charset="0"/>
              </a:rPr>
              <a:t>May 16</a:t>
            </a:r>
            <a:r>
              <a:rPr lang="en-US" sz="2400" b="1" baseline="30000" dirty="0">
                <a:effectLst>
                  <a:outerShdw blurRad="38100" dist="38100" dir="2700000" algn="tl">
                    <a:srgbClr val="000000">
                      <a:alpha val="43137"/>
                    </a:srgbClr>
                  </a:outerShdw>
                </a:effectLst>
                <a:latin typeface="Aptos" panose="020B0004020202020204" pitchFamily="34" charset="0"/>
              </a:rPr>
              <a:t>th</a:t>
            </a:r>
            <a:r>
              <a:rPr lang="en-US" sz="2400" b="1" dirty="0">
                <a:effectLst>
                  <a:outerShdw blurRad="38100" dist="38100" dir="2700000" algn="tl">
                    <a:srgbClr val="000000">
                      <a:alpha val="43137"/>
                    </a:srgbClr>
                  </a:outerShdw>
                </a:effectLst>
                <a:latin typeface="Aptos" panose="020B0004020202020204" pitchFamily="34" charset="0"/>
              </a:rPr>
              <a:t>, 2024 </a:t>
            </a:r>
          </a:p>
          <a:p>
            <a:pPr algn="ctr"/>
            <a:endParaRPr lang="en-US" sz="2000" b="1" dirty="0">
              <a:effectLst>
                <a:outerShdw blurRad="38100" dist="38100" dir="2700000" algn="tl">
                  <a:srgbClr val="000000">
                    <a:alpha val="43137"/>
                  </a:srgbClr>
                </a:outerShdw>
              </a:effectLst>
              <a:latin typeface="Aptos" panose="020B0004020202020204" pitchFamily="34" charset="0"/>
            </a:endParaRPr>
          </a:p>
          <a:p>
            <a:pPr algn="ctr"/>
            <a:r>
              <a:rPr lang="en-US" sz="2000" b="1" dirty="0">
                <a:effectLst>
                  <a:outerShdw blurRad="38100" dist="38100" dir="2700000" algn="tl">
                    <a:srgbClr val="000000">
                      <a:alpha val="43137"/>
                    </a:srgbClr>
                  </a:outerShdw>
                </a:effectLst>
                <a:latin typeface="Aptos" panose="020B0004020202020204" pitchFamily="34" charset="0"/>
              </a:rPr>
              <a:t>Presenter : Niloofar Yavari </a:t>
            </a:r>
          </a:p>
          <a:p>
            <a:pPr algn="ctr"/>
            <a:r>
              <a:rPr lang="en-US" sz="2000" b="1" dirty="0">
                <a:effectLst>
                  <a:outerShdw blurRad="38100" dist="38100" dir="2700000" algn="tl">
                    <a:srgbClr val="000000">
                      <a:alpha val="43137"/>
                    </a:srgbClr>
                  </a:outerShdw>
                </a:effectLst>
                <a:latin typeface="Aptos" panose="020B0004020202020204" pitchFamily="34" charset="0"/>
              </a:rPr>
              <a:t>Second year PhD student </a:t>
            </a:r>
          </a:p>
        </p:txBody>
      </p:sp>
    </p:spTree>
    <p:extLst>
      <p:ext uri="{BB962C8B-B14F-4D97-AF65-F5344CB8AC3E}">
        <p14:creationId xmlns:p14="http://schemas.microsoft.com/office/powerpoint/2010/main" val="3525602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conomics - Free business and finance icons">
            <a:extLst>
              <a:ext uri="{FF2B5EF4-FFF2-40B4-BE49-F238E27FC236}">
                <a16:creationId xmlns:a16="http://schemas.microsoft.com/office/drawing/2014/main" id="{B305A650-53D4-5F92-FB50-7A3B7F491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9743"/>
            <a:ext cx="751114" cy="7511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B877DB4-3CBC-CF7F-6672-8F9B6C332C88}"/>
              </a:ext>
            </a:extLst>
          </p:cNvPr>
          <p:cNvSpPr txBox="1"/>
          <p:nvPr/>
        </p:nvSpPr>
        <p:spPr>
          <a:xfrm>
            <a:off x="527957" y="280882"/>
            <a:ext cx="3026228" cy="428835"/>
          </a:xfrm>
          <a:prstGeom prst="rect">
            <a:avLst/>
          </a:prstGeom>
          <a:noFill/>
        </p:spPr>
        <p:txBody>
          <a:bodyPr wrap="square">
            <a:spAutoFit/>
          </a:bodyPr>
          <a:lstStyle/>
          <a:p>
            <a:pPr marL="0" marR="0" algn="ctr">
              <a:lnSpc>
                <a:spcPct val="115000"/>
              </a:lnSpc>
              <a:spcBef>
                <a:spcPts val="0"/>
              </a:spcBef>
              <a:spcAft>
                <a:spcPts val="800"/>
              </a:spcAft>
            </a:pPr>
            <a:r>
              <a:rPr lang="en-US" sz="2000" b="1" kern="100" dirty="0">
                <a:effectLst/>
                <a:latin typeface="Aptos" panose="020B0004020202020204" pitchFamily="34" charset="0"/>
                <a:ea typeface="Yu Mincho" panose="02020400000000000000" pitchFamily="18" charset="-128"/>
                <a:cs typeface="Arial" panose="020B0604020202020204" pitchFamily="34" charset="0"/>
              </a:rPr>
              <a:t>Economic analysis </a:t>
            </a:r>
            <a:endParaRPr lang="en-US" sz="2000" kern="100" dirty="0">
              <a:effectLst/>
              <a:latin typeface="Aptos" panose="020B0004020202020204" pitchFamily="34" charset="0"/>
              <a:ea typeface="Yu Mincho" panose="02020400000000000000" pitchFamily="18" charset="-128"/>
              <a:cs typeface="Arial" panose="020B0604020202020204" pitchFamily="34" charset="0"/>
            </a:endParaRPr>
          </a:p>
        </p:txBody>
      </p:sp>
      <p:sp>
        <p:nvSpPr>
          <p:cNvPr id="6" name="TextBox 5">
            <a:extLst>
              <a:ext uri="{FF2B5EF4-FFF2-40B4-BE49-F238E27FC236}">
                <a16:creationId xmlns:a16="http://schemas.microsoft.com/office/drawing/2014/main" id="{A2B1930D-D76E-92C2-9139-37523F568722}"/>
              </a:ext>
            </a:extLst>
          </p:cNvPr>
          <p:cNvSpPr txBox="1"/>
          <p:nvPr/>
        </p:nvSpPr>
        <p:spPr>
          <a:xfrm>
            <a:off x="152400" y="1031996"/>
            <a:ext cx="5872843" cy="369332"/>
          </a:xfrm>
          <a:prstGeom prst="rect">
            <a:avLst/>
          </a:prstGeom>
          <a:noFill/>
        </p:spPr>
        <p:txBody>
          <a:bodyPr wrap="square" rtlCol="0">
            <a:spAutoFit/>
          </a:bodyPr>
          <a:lstStyle/>
          <a:p>
            <a:r>
              <a:rPr lang="en-US" b="1" dirty="0">
                <a:solidFill>
                  <a:schemeClr val="accent1">
                    <a:lumMod val="75000"/>
                  </a:schemeClr>
                </a:solidFill>
                <a:latin typeface="Aptos" panose="020B0004020202020204" pitchFamily="34" charset="0"/>
              </a:rPr>
              <a:t>Implementing “ Gravity model for Rational Inattention”</a:t>
            </a:r>
          </a:p>
        </p:txBody>
      </p:sp>
      <p:pic>
        <p:nvPicPr>
          <p:cNvPr id="7" name="Picture 6" descr="A white background with black text&#10;&#10;Description automatically generated">
            <a:extLst>
              <a:ext uri="{FF2B5EF4-FFF2-40B4-BE49-F238E27FC236}">
                <a16:creationId xmlns:a16="http://schemas.microsoft.com/office/drawing/2014/main" id="{BA4A205F-FB58-F402-AFCD-847621A6F38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041071" y="2965753"/>
            <a:ext cx="7794169" cy="3830282"/>
          </a:xfrm>
          <a:prstGeom prst="rect">
            <a:avLst/>
          </a:prstGeom>
        </p:spPr>
      </p:pic>
      <p:sp>
        <p:nvSpPr>
          <p:cNvPr id="9" name="TextBox 8">
            <a:extLst>
              <a:ext uri="{FF2B5EF4-FFF2-40B4-BE49-F238E27FC236}">
                <a16:creationId xmlns:a16="http://schemas.microsoft.com/office/drawing/2014/main" id="{552B1CD5-E4A4-C507-A953-2134CDA428B9}"/>
              </a:ext>
            </a:extLst>
          </p:cNvPr>
          <p:cNvSpPr txBox="1"/>
          <p:nvPr/>
        </p:nvSpPr>
        <p:spPr>
          <a:xfrm>
            <a:off x="283029" y="1457603"/>
            <a:ext cx="9546771" cy="646331"/>
          </a:xfrm>
          <a:prstGeom prst="rect">
            <a:avLst/>
          </a:prstGeom>
          <a:solidFill>
            <a:schemeClr val="accent1">
              <a:lumMod val="20000"/>
              <a:lumOff val="80000"/>
            </a:schemeClr>
          </a:solidFill>
        </p:spPr>
        <p:txBody>
          <a:bodyPr wrap="square">
            <a:spAutoFit/>
          </a:bodyPr>
          <a:lstStyle/>
          <a:p>
            <a:r>
              <a:rPr lang="en-US" b="1" dirty="0"/>
              <a:t>For simplifying the economic analysis </a:t>
            </a:r>
            <a:r>
              <a:rPr lang="en-US" dirty="0"/>
              <a:t>and reveal that </a:t>
            </a:r>
            <a:r>
              <a:rPr lang="en-US" b="1" dirty="0"/>
              <a:t>how appealing a destination </a:t>
            </a:r>
            <a:r>
              <a:rPr lang="en-US" dirty="0"/>
              <a:t>is, the economic factor (like </a:t>
            </a:r>
            <a:r>
              <a:rPr lang="en-US" b="1" dirty="0"/>
              <a:t>real GDP per person</a:t>
            </a:r>
            <a:r>
              <a:rPr lang="en-US" dirty="0"/>
              <a:t>), and </a:t>
            </a:r>
            <a:r>
              <a:rPr lang="en-US" b="1" dirty="0"/>
              <a:t>the costs involved in moving.</a:t>
            </a:r>
          </a:p>
        </p:txBody>
      </p:sp>
      <p:sp>
        <p:nvSpPr>
          <p:cNvPr id="11" name="TextBox 10">
            <a:extLst>
              <a:ext uri="{FF2B5EF4-FFF2-40B4-BE49-F238E27FC236}">
                <a16:creationId xmlns:a16="http://schemas.microsoft.com/office/drawing/2014/main" id="{072DADB7-82BE-3DAF-ECA6-72D699A23B67}"/>
              </a:ext>
            </a:extLst>
          </p:cNvPr>
          <p:cNvSpPr txBox="1"/>
          <p:nvPr/>
        </p:nvSpPr>
        <p:spPr>
          <a:xfrm>
            <a:off x="283029" y="2211678"/>
            <a:ext cx="9546771" cy="646331"/>
          </a:xfrm>
          <a:prstGeom prst="rect">
            <a:avLst/>
          </a:prstGeom>
          <a:solidFill>
            <a:schemeClr val="accent1">
              <a:lumMod val="20000"/>
              <a:lumOff val="80000"/>
            </a:schemeClr>
          </a:solidFill>
        </p:spPr>
        <p:txBody>
          <a:bodyPr wrap="square">
            <a:spAutoFit/>
          </a:bodyPr>
          <a:lstStyle/>
          <a:p>
            <a:r>
              <a:rPr lang="en-US" dirty="0"/>
              <a:t>a method called </a:t>
            </a:r>
            <a:r>
              <a:rPr lang="en-US" b="1" dirty="0"/>
              <a:t>Poisson pseudo-maximum-likelihood </a:t>
            </a:r>
            <a:r>
              <a:rPr lang="en-US" dirty="0"/>
              <a:t>to estimate the equations. </a:t>
            </a:r>
          </a:p>
          <a:p>
            <a:r>
              <a:rPr lang="en-US" dirty="0"/>
              <a:t>Consider </a:t>
            </a:r>
            <a:r>
              <a:rPr lang="en-US" b="1" dirty="0"/>
              <a:t>migration flows </a:t>
            </a:r>
            <a:r>
              <a:rPr lang="en-US" dirty="0"/>
              <a:t>&gt;&gt;might be </a:t>
            </a:r>
            <a:r>
              <a:rPr lang="en-US" b="1" dirty="0">
                <a:solidFill>
                  <a:srgbClr val="FF0000"/>
                </a:solidFill>
              </a:rPr>
              <a:t>Zero</a:t>
            </a:r>
            <a:r>
              <a:rPr lang="en-US" dirty="0"/>
              <a:t> </a:t>
            </a:r>
          </a:p>
        </p:txBody>
      </p:sp>
    </p:spTree>
    <p:extLst>
      <p:ext uri="{BB962C8B-B14F-4D97-AF65-F5344CB8AC3E}">
        <p14:creationId xmlns:p14="http://schemas.microsoft.com/office/powerpoint/2010/main" val="422367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esults Icon - Glyph Services Icons | SVG, PNG, ICO or as ICON FONT  Available">
            <a:extLst>
              <a:ext uri="{FF2B5EF4-FFF2-40B4-BE49-F238E27FC236}">
                <a16:creationId xmlns:a16="http://schemas.microsoft.com/office/drawing/2014/main" id="{D1B225C5-704B-412E-886C-6E1B8AC60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77" y="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creenshot of a computer&#10;&#10;Description automatically generated">
            <a:extLst>
              <a:ext uri="{FF2B5EF4-FFF2-40B4-BE49-F238E27FC236}">
                <a16:creationId xmlns:a16="http://schemas.microsoft.com/office/drawing/2014/main" id="{3C468AA2-11ED-4A0C-39C3-08581C3B2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842" y="1156547"/>
            <a:ext cx="10145387" cy="2919105"/>
          </a:xfrm>
          <a:prstGeom prst="rect">
            <a:avLst/>
          </a:prstGeom>
        </p:spPr>
      </p:pic>
      <p:sp>
        <p:nvSpPr>
          <p:cNvPr id="7" name="TextBox 6">
            <a:extLst>
              <a:ext uri="{FF2B5EF4-FFF2-40B4-BE49-F238E27FC236}">
                <a16:creationId xmlns:a16="http://schemas.microsoft.com/office/drawing/2014/main" id="{8A1154F2-6FA2-D7E5-8297-2743BBBAF9FB}"/>
              </a:ext>
            </a:extLst>
          </p:cNvPr>
          <p:cNvSpPr txBox="1"/>
          <p:nvPr/>
        </p:nvSpPr>
        <p:spPr>
          <a:xfrm>
            <a:off x="1643843" y="566057"/>
            <a:ext cx="9841235" cy="385807"/>
          </a:xfrm>
          <a:prstGeom prst="rect">
            <a:avLst/>
          </a:prstGeom>
          <a:noFill/>
        </p:spPr>
        <p:txBody>
          <a:bodyPr wrap="square">
            <a:spAutoFit/>
          </a:bodyPr>
          <a:lstStyle/>
          <a:p>
            <a:pPr algn="ctr"/>
            <a:r>
              <a:rPr lang="en-US" sz="1800" b="1" dirty="0">
                <a:effectLst>
                  <a:glow rad="228600">
                    <a:schemeClr val="accent3">
                      <a:satMod val="175000"/>
                      <a:alpha val="40000"/>
                    </a:schemeClr>
                  </a:glow>
                </a:effectLst>
                <a:latin typeface="Aptos" panose="020B0004020202020204" pitchFamily="34" charset="0"/>
                <a:ea typeface="Yu Mincho" panose="02020400000000000000" pitchFamily="18" charset="-128"/>
                <a:cs typeface="Arial" panose="020B0604020202020204" pitchFamily="34" charset="0"/>
              </a:rPr>
              <a:t>main findings on the relationship between the value of information and migration</a:t>
            </a:r>
            <a:endParaRPr lang="en-US" b="1" dirty="0">
              <a:effectLst>
                <a:glow rad="228600">
                  <a:schemeClr val="accent3">
                    <a:satMod val="175000"/>
                    <a:alpha val="40000"/>
                  </a:schemeClr>
                </a:glow>
              </a:effectLst>
            </a:endParaRPr>
          </a:p>
        </p:txBody>
      </p:sp>
      <p:sp>
        <p:nvSpPr>
          <p:cNvPr id="8" name="Rectangle 7">
            <a:extLst>
              <a:ext uri="{FF2B5EF4-FFF2-40B4-BE49-F238E27FC236}">
                <a16:creationId xmlns:a16="http://schemas.microsoft.com/office/drawing/2014/main" id="{7886EE4E-6889-7097-40FE-FF73E72DB839}"/>
              </a:ext>
            </a:extLst>
          </p:cNvPr>
          <p:cNvSpPr/>
          <p:nvPr/>
        </p:nvSpPr>
        <p:spPr>
          <a:xfrm>
            <a:off x="4150638" y="1712082"/>
            <a:ext cx="1003495" cy="1866549"/>
          </a:xfrm>
          <a:prstGeom prst="rect">
            <a:avLst/>
          </a:prstGeom>
          <a:noFill/>
          <a:ln>
            <a:solidFill>
              <a:schemeClr val="tx1"/>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B565D26-FC64-8A39-07AE-E479695243D9}"/>
              </a:ext>
            </a:extLst>
          </p:cNvPr>
          <p:cNvSpPr/>
          <p:nvPr/>
        </p:nvSpPr>
        <p:spPr>
          <a:xfrm>
            <a:off x="6332657" y="1712082"/>
            <a:ext cx="1003495" cy="1866549"/>
          </a:xfrm>
          <a:prstGeom prst="rect">
            <a:avLst/>
          </a:prstGeom>
          <a:noFill/>
          <a:ln>
            <a:solidFill>
              <a:schemeClr val="tx1"/>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9517E5-7268-B5BB-0EDC-93B2385DE2F9}"/>
              </a:ext>
            </a:extLst>
          </p:cNvPr>
          <p:cNvSpPr/>
          <p:nvPr/>
        </p:nvSpPr>
        <p:spPr>
          <a:xfrm>
            <a:off x="8462168" y="1712082"/>
            <a:ext cx="1003495" cy="1866549"/>
          </a:xfrm>
          <a:prstGeom prst="rect">
            <a:avLst/>
          </a:prstGeom>
          <a:noFill/>
          <a:ln>
            <a:solidFill>
              <a:schemeClr val="tx1"/>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CCBD9-20DB-D6C6-BDEC-A69540AFAAA0}"/>
              </a:ext>
            </a:extLst>
          </p:cNvPr>
          <p:cNvSpPr/>
          <p:nvPr/>
        </p:nvSpPr>
        <p:spPr>
          <a:xfrm>
            <a:off x="10591679" y="1682825"/>
            <a:ext cx="1003495" cy="1866549"/>
          </a:xfrm>
          <a:prstGeom prst="rect">
            <a:avLst/>
          </a:prstGeom>
          <a:noFill/>
          <a:ln>
            <a:solidFill>
              <a:schemeClr val="tx1"/>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6FC0BF9-6246-9FA8-0319-6D8EA345AA56}"/>
              </a:ext>
            </a:extLst>
          </p:cNvPr>
          <p:cNvSpPr txBox="1"/>
          <p:nvPr/>
        </p:nvSpPr>
        <p:spPr>
          <a:xfrm>
            <a:off x="7436858" y="3987998"/>
            <a:ext cx="4352371" cy="675162"/>
          </a:xfrm>
          <a:prstGeom prst="rect">
            <a:avLst/>
          </a:prstGeom>
          <a:noFill/>
        </p:spPr>
        <p:txBody>
          <a:bodyPr wrap="square">
            <a:spAutoFit/>
          </a:bodyPr>
          <a:lstStyle/>
          <a:p>
            <a:pPr algn="ctr"/>
            <a:r>
              <a:rPr lang="en-US" b="0" i="0" dirty="0">
                <a:solidFill>
                  <a:srgbClr val="0D0D0D"/>
                </a:solidFill>
                <a:effectLst/>
                <a:highlight>
                  <a:srgbClr val="FFFFFF"/>
                </a:highlight>
                <a:latin typeface="Söhne"/>
              </a:rPr>
              <a:t>different variant of the empirical counterpart for the value of information</a:t>
            </a:r>
            <a:endParaRPr lang="en-US" dirty="0"/>
          </a:p>
        </p:txBody>
      </p:sp>
      <p:cxnSp>
        <p:nvCxnSpPr>
          <p:cNvPr id="15" name="Straight Arrow Connector 14">
            <a:extLst>
              <a:ext uri="{FF2B5EF4-FFF2-40B4-BE49-F238E27FC236}">
                <a16:creationId xmlns:a16="http://schemas.microsoft.com/office/drawing/2014/main" id="{83A4A949-F0FF-7599-7B2F-F2AC98B9C8DA}"/>
              </a:ext>
            </a:extLst>
          </p:cNvPr>
          <p:cNvCxnSpPr>
            <a:cxnSpLocks/>
            <a:endCxn id="13" idx="0"/>
          </p:cNvCxnSpPr>
          <p:nvPr/>
        </p:nvCxnSpPr>
        <p:spPr>
          <a:xfrm flipH="1">
            <a:off x="9613043" y="3612745"/>
            <a:ext cx="1280627" cy="37525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3" name="Oval 22">
            <a:extLst>
              <a:ext uri="{FF2B5EF4-FFF2-40B4-BE49-F238E27FC236}">
                <a16:creationId xmlns:a16="http://schemas.microsoft.com/office/drawing/2014/main" id="{99D950C7-59AC-AD56-6D1F-38EC7973C8CF}"/>
              </a:ext>
            </a:extLst>
          </p:cNvPr>
          <p:cNvSpPr/>
          <p:nvPr/>
        </p:nvSpPr>
        <p:spPr>
          <a:xfrm>
            <a:off x="1643743" y="1959430"/>
            <a:ext cx="1328057" cy="544286"/>
          </a:xfrm>
          <a:prstGeom prst="ellipse">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24" name="TextBox 23">
            <a:extLst>
              <a:ext uri="{FF2B5EF4-FFF2-40B4-BE49-F238E27FC236}">
                <a16:creationId xmlns:a16="http://schemas.microsoft.com/office/drawing/2014/main" id="{55901299-C19B-EA4E-9A18-5751EC0E1504}"/>
              </a:ext>
            </a:extLst>
          </p:cNvPr>
          <p:cNvSpPr txBox="1"/>
          <p:nvPr/>
        </p:nvSpPr>
        <p:spPr>
          <a:xfrm>
            <a:off x="174270" y="4229736"/>
            <a:ext cx="3450673"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effectLst/>
                <a:latin typeface="Aptos" panose="020B0004020202020204" pitchFamily="34" charset="0"/>
                <a:ea typeface="Yu Mincho" panose="02020400000000000000" pitchFamily="18" charset="-128"/>
                <a:cs typeface="Arial" panose="020B0604020202020204" pitchFamily="34" charset="0"/>
              </a:rPr>
              <a:t>for a specific origin country j</a:t>
            </a:r>
          </a:p>
          <a:p>
            <a:pPr algn="ctr"/>
            <a:r>
              <a:rPr lang="en-US" sz="1600" dirty="0">
                <a:effectLst/>
                <a:latin typeface="Aptos" panose="020B0004020202020204" pitchFamily="34" charset="0"/>
                <a:ea typeface="Yu Mincho" panose="02020400000000000000" pitchFamily="18" charset="-128"/>
                <a:cs typeface="Arial" panose="020B0604020202020204" pitchFamily="34" charset="0"/>
              </a:rPr>
              <a:t> in a five-year period starting in year t. </a:t>
            </a:r>
            <a:endParaRPr lang="en-US" sz="1600" dirty="0"/>
          </a:p>
        </p:txBody>
      </p:sp>
      <p:cxnSp>
        <p:nvCxnSpPr>
          <p:cNvPr id="26" name="Connector: Elbow 25">
            <a:extLst>
              <a:ext uri="{FF2B5EF4-FFF2-40B4-BE49-F238E27FC236}">
                <a16:creationId xmlns:a16="http://schemas.microsoft.com/office/drawing/2014/main" id="{C1C7D69C-86F1-39E4-F4A8-BB0C9EC909FF}"/>
              </a:ext>
            </a:extLst>
          </p:cNvPr>
          <p:cNvCxnSpPr>
            <a:cxnSpLocks/>
          </p:cNvCxnSpPr>
          <p:nvPr/>
        </p:nvCxnSpPr>
        <p:spPr>
          <a:xfrm rot="5400000">
            <a:off x="238179" y="2576885"/>
            <a:ext cx="1761863" cy="1049465"/>
          </a:xfrm>
          <a:prstGeom prst="bentConnector3">
            <a:avLst>
              <a:gd name="adj1" fmla="val 50000"/>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BADACEC-90FB-2B3E-AE1C-8310EDDEAA60}"/>
              </a:ext>
            </a:extLst>
          </p:cNvPr>
          <p:cNvSpPr txBox="1"/>
          <p:nvPr/>
        </p:nvSpPr>
        <p:spPr>
          <a:xfrm>
            <a:off x="174270" y="5083218"/>
            <a:ext cx="10474319" cy="1754326"/>
          </a:xfrm>
          <a:prstGeom prst="rect">
            <a:avLst/>
          </a:prstGeom>
          <a:noFill/>
        </p:spPr>
        <p:txBody>
          <a:bodyPr wrap="square">
            <a:spAutoFit/>
          </a:bodyPr>
          <a:lstStyle/>
          <a:p>
            <a:pPr marL="285750" indent="-285750">
              <a:buFont typeface="Wingdings" panose="05000000000000000000" pitchFamily="2" charset="2"/>
              <a:buChar char="Ø"/>
            </a:pPr>
            <a:r>
              <a:rPr lang="en-US" sz="1800" dirty="0">
                <a:effectLst/>
                <a:latin typeface="Aptos" panose="020B0004020202020204" pitchFamily="34" charset="0"/>
                <a:ea typeface="Yu Mincho" panose="02020400000000000000" pitchFamily="18" charset="-128"/>
                <a:cs typeface="Arial" panose="020B0604020202020204" pitchFamily="34" charset="0"/>
              </a:rPr>
              <a:t>The findings indicate that the </a:t>
            </a:r>
            <a:r>
              <a:rPr lang="en-US" sz="1800" b="1" dirty="0">
                <a:effectLst/>
                <a:latin typeface="Aptos" panose="020B0004020202020204" pitchFamily="34" charset="0"/>
                <a:ea typeface="Yu Mincho" panose="02020400000000000000" pitchFamily="18" charset="-128"/>
                <a:cs typeface="Arial" panose="020B0604020202020204" pitchFamily="34" charset="0"/>
              </a:rPr>
              <a:t>coefficient (^β)</a:t>
            </a:r>
            <a:r>
              <a:rPr lang="en-US" sz="1800" dirty="0">
                <a:effectLst/>
                <a:latin typeface="Aptos" panose="020B0004020202020204" pitchFamily="34" charset="0"/>
                <a:ea typeface="Yu Mincho" panose="02020400000000000000" pitchFamily="18" charset="-128"/>
                <a:cs typeface="Arial" panose="020B0604020202020204" pitchFamily="34" charset="0"/>
              </a:rPr>
              <a:t> of the </a:t>
            </a:r>
            <a:r>
              <a:rPr lang="en-US" sz="1800" b="1" dirty="0">
                <a:effectLst/>
                <a:latin typeface="Aptos" panose="020B0004020202020204" pitchFamily="34" charset="0"/>
                <a:ea typeface="Yu Mincho" panose="02020400000000000000" pitchFamily="18" charset="-128"/>
                <a:cs typeface="Arial" panose="020B0604020202020204" pitchFamily="34" charset="0"/>
              </a:rPr>
              <a:t>interaction between destination GDP per capita and the time-varying origin-specific value of information </a:t>
            </a:r>
            <a:r>
              <a:rPr lang="en-US" sz="1800" dirty="0">
                <a:effectLst/>
                <a:latin typeface="Aptos" panose="020B0004020202020204" pitchFamily="34" charset="0"/>
                <a:ea typeface="Yu Mincho" panose="02020400000000000000" pitchFamily="18" charset="-128"/>
                <a:cs typeface="Arial" panose="020B0604020202020204" pitchFamily="34" charset="0"/>
              </a:rPr>
              <a:t>is </a:t>
            </a:r>
            <a:r>
              <a:rPr lang="en-US" sz="1800" b="1" dirty="0">
                <a:solidFill>
                  <a:srgbClr val="C00000"/>
                </a:solidFill>
                <a:effectLst/>
                <a:latin typeface="Aptos" panose="020B0004020202020204" pitchFamily="34" charset="0"/>
                <a:ea typeface="Yu Mincho" panose="02020400000000000000" pitchFamily="18" charset="-128"/>
                <a:cs typeface="Arial" panose="020B0604020202020204" pitchFamily="34" charset="0"/>
              </a:rPr>
              <a:t>consistently positive and statistically significant.</a:t>
            </a:r>
            <a:endParaRPr lang="en-US" b="1" dirty="0">
              <a:solidFill>
                <a:srgbClr val="C00000"/>
              </a:solidFill>
            </a:endParaRPr>
          </a:p>
          <a:p>
            <a:pPr marL="285750" indent="-285750">
              <a:buFont typeface="Wingdings" panose="05000000000000000000" pitchFamily="2" charset="2"/>
              <a:buChar char="Ø"/>
            </a:pPr>
            <a:r>
              <a:rPr lang="en-US" b="1" dirty="0"/>
              <a:t>increase</a:t>
            </a:r>
            <a:r>
              <a:rPr lang="en-US" dirty="0"/>
              <a:t> in the </a:t>
            </a:r>
            <a:r>
              <a:rPr lang="en-US" b="1" dirty="0">
                <a:solidFill>
                  <a:schemeClr val="accent1"/>
                </a:solidFill>
              </a:rPr>
              <a:t>value of w(r)</a:t>
            </a:r>
            <a:r>
              <a:rPr lang="en-US" dirty="0" err="1"/>
              <a:t>jt</a:t>
            </a:r>
            <a:r>
              <a:rPr lang="en-US" dirty="0"/>
              <a:t> is associated with an </a:t>
            </a:r>
            <a:r>
              <a:rPr lang="en-US" b="1" dirty="0">
                <a:solidFill>
                  <a:schemeClr val="accent1"/>
                </a:solidFill>
              </a:rPr>
              <a:t>increase in the elasticity </a:t>
            </a:r>
            <a:r>
              <a:rPr lang="en-US" dirty="0"/>
              <a:t>of the bilateral migration rate with respect </a:t>
            </a:r>
            <a:r>
              <a:rPr lang="en-US" b="1" dirty="0"/>
              <a:t>to GDP per capita at destination</a:t>
            </a:r>
            <a:r>
              <a:rPr lang="en-US" dirty="0"/>
              <a:t>.</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75243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3" grpId="0"/>
      <p:bldP spid="23" grpId="0" animBg="1"/>
      <p:bldP spid="24"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sults Icon - Glyph Services Icons | SVG, PNG, ICO or as ICON FONT  Available">
            <a:extLst>
              <a:ext uri="{FF2B5EF4-FFF2-40B4-BE49-F238E27FC236}">
                <a16:creationId xmlns:a16="http://schemas.microsoft.com/office/drawing/2014/main" id="{62E4847D-18CB-238C-8FD9-FBA1DD0D2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77" y="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0E4C1C5-B580-37B3-F251-D098F185650A}"/>
              </a:ext>
            </a:extLst>
          </p:cNvPr>
          <p:cNvPicPr>
            <a:picLocks noChangeAspect="1"/>
          </p:cNvPicPr>
          <p:nvPr/>
        </p:nvPicPr>
        <p:blipFill>
          <a:blip r:embed="rId3"/>
          <a:stretch>
            <a:fillRect/>
          </a:stretch>
        </p:blipFill>
        <p:spPr>
          <a:xfrm>
            <a:off x="1338942" y="298807"/>
            <a:ext cx="10466089" cy="2931847"/>
          </a:xfrm>
          <a:prstGeom prst="rect">
            <a:avLst/>
          </a:prstGeom>
        </p:spPr>
      </p:pic>
      <p:sp>
        <p:nvSpPr>
          <p:cNvPr id="7" name="TextBox 6">
            <a:extLst>
              <a:ext uri="{FF2B5EF4-FFF2-40B4-BE49-F238E27FC236}">
                <a16:creationId xmlns:a16="http://schemas.microsoft.com/office/drawing/2014/main" id="{FE1BD57D-96E0-2183-3772-3EE70931C9A7}"/>
              </a:ext>
            </a:extLst>
          </p:cNvPr>
          <p:cNvSpPr txBox="1"/>
          <p:nvPr/>
        </p:nvSpPr>
        <p:spPr>
          <a:xfrm>
            <a:off x="128145" y="4060372"/>
            <a:ext cx="5937632" cy="2308324"/>
          </a:xfrm>
          <a:prstGeom prst="rect">
            <a:avLst/>
          </a:prstGeom>
          <a:noFill/>
        </p:spPr>
        <p:txBody>
          <a:bodyPr wrap="square">
            <a:spAutoFit/>
          </a:bodyPr>
          <a:lstStyle/>
          <a:p>
            <a:pPr marL="285750" indent="-285750">
              <a:buFont typeface="Wingdings" panose="05000000000000000000" pitchFamily="2" charset="2"/>
              <a:buChar char="ü"/>
            </a:pPr>
            <a:r>
              <a:rPr lang="en-US" b="0" i="0" dirty="0">
                <a:solidFill>
                  <a:srgbClr val="0D0D0D"/>
                </a:solidFill>
                <a:effectLst/>
                <a:highlight>
                  <a:srgbClr val="FFFFFF"/>
                </a:highlight>
                <a:latin typeface="Söhne"/>
              </a:rPr>
              <a:t>include lagged data from all destinations</a:t>
            </a:r>
          </a:p>
          <a:p>
            <a:pPr marL="285750" indent="-285750">
              <a:buFont typeface="Wingdings" panose="05000000000000000000" pitchFamily="2" charset="2"/>
              <a:buChar char="ü"/>
            </a:pPr>
            <a:r>
              <a:rPr lang="en-US" b="0" i="0" dirty="0">
                <a:solidFill>
                  <a:srgbClr val="0D0D0D"/>
                </a:solidFill>
                <a:effectLst/>
                <a:highlight>
                  <a:srgbClr val="FFFFFF"/>
                </a:highlight>
                <a:latin typeface="Söhne"/>
              </a:rPr>
              <a:t>robustness of our results by excluding the primary origin-time specific destination from the analysis.</a:t>
            </a:r>
          </a:p>
          <a:p>
            <a:pPr marL="285750" indent="-285750">
              <a:buFont typeface="Wingdings" panose="05000000000000000000" pitchFamily="2" charset="2"/>
              <a:buChar char="ü"/>
            </a:pPr>
            <a:endParaRPr lang="en-US" dirty="0">
              <a:solidFill>
                <a:srgbClr val="0D0D0D"/>
              </a:solidFill>
              <a:highlight>
                <a:srgbClr val="FFFFFF"/>
              </a:highlight>
              <a:latin typeface="Söhne"/>
            </a:endParaRPr>
          </a:p>
          <a:p>
            <a:pPr marL="285750" indent="-285750">
              <a:buFont typeface="Wingdings" panose="05000000000000000000" pitchFamily="2" charset="2"/>
              <a:buChar char="ü"/>
            </a:pPr>
            <a:r>
              <a:rPr lang="en-US" b="0" i="0" dirty="0">
                <a:solidFill>
                  <a:srgbClr val="0D0D0D"/>
                </a:solidFill>
                <a:effectLst/>
                <a:highlight>
                  <a:srgbClr val="FFFFFF"/>
                </a:highlight>
                <a:latin typeface="Söhne"/>
              </a:rPr>
              <a:t> As shown in Table 3, although </a:t>
            </a:r>
            <a:r>
              <a:rPr lang="en-US" b="1" i="0" dirty="0">
                <a:solidFill>
                  <a:srgbClr val="0D0D0D"/>
                </a:solidFill>
                <a:effectLst/>
                <a:highlight>
                  <a:srgbClr val="FFFFFF"/>
                </a:highlight>
                <a:latin typeface="Söhne"/>
              </a:rPr>
              <a:t>the estimated coefficient for β decreases </a:t>
            </a:r>
            <a:r>
              <a:rPr lang="en-US" b="0" i="0" dirty="0">
                <a:solidFill>
                  <a:srgbClr val="0D0D0D"/>
                </a:solidFill>
                <a:effectLst/>
                <a:highlight>
                  <a:srgbClr val="FFFFFF"/>
                </a:highlight>
                <a:latin typeface="Söhne"/>
              </a:rPr>
              <a:t>slightly across all definitions of the value of information, it remains </a:t>
            </a:r>
            <a:r>
              <a:rPr lang="en-US" b="0" i="0" dirty="0">
                <a:solidFill>
                  <a:schemeClr val="accent1"/>
                </a:solidFill>
                <a:effectLst/>
                <a:highlight>
                  <a:srgbClr val="FFFFFF"/>
                </a:highlight>
                <a:latin typeface="Söhne"/>
              </a:rPr>
              <a:t>statistically significant </a:t>
            </a:r>
            <a:r>
              <a:rPr lang="en-US" b="0" i="0" dirty="0">
                <a:solidFill>
                  <a:srgbClr val="0D0D0D"/>
                </a:solidFill>
                <a:effectLst/>
                <a:highlight>
                  <a:srgbClr val="FFFFFF"/>
                </a:highlight>
                <a:latin typeface="Söhne"/>
              </a:rPr>
              <a:t>and consistent with our main findings </a:t>
            </a:r>
            <a:endParaRPr lang="en-US" dirty="0"/>
          </a:p>
        </p:txBody>
      </p:sp>
      <p:grpSp>
        <p:nvGrpSpPr>
          <p:cNvPr id="14" name="Group 13">
            <a:extLst>
              <a:ext uri="{FF2B5EF4-FFF2-40B4-BE49-F238E27FC236}">
                <a16:creationId xmlns:a16="http://schemas.microsoft.com/office/drawing/2014/main" id="{1CC51454-640E-2400-420B-A7660018D030}"/>
              </a:ext>
            </a:extLst>
          </p:cNvPr>
          <p:cNvGrpSpPr/>
          <p:nvPr/>
        </p:nvGrpSpPr>
        <p:grpSpPr>
          <a:xfrm>
            <a:off x="6355576" y="3437622"/>
            <a:ext cx="2612571" cy="2189749"/>
            <a:chOff x="6814454" y="3344953"/>
            <a:chExt cx="2612571" cy="2189749"/>
          </a:xfrm>
        </p:grpSpPr>
        <p:sp>
          <p:nvSpPr>
            <p:cNvPr id="10" name="Oval 9">
              <a:extLst>
                <a:ext uri="{FF2B5EF4-FFF2-40B4-BE49-F238E27FC236}">
                  <a16:creationId xmlns:a16="http://schemas.microsoft.com/office/drawing/2014/main" id="{CFF79AF8-0B2A-253E-55EF-F9FA40E41860}"/>
                </a:ext>
              </a:extLst>
            </p:cNvPr>
            <p:cNvSpPr/>
            <p:nvPr/>
          </p:nvSpPr>
          <p:spPr>
            <a:xfrm>
              <a:off x="7032170" y="3344953"/>
              <a:ext cx="1937657" cy="59023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latin typeface="Aptos" panose="020B0004020202020204" pitchFamily="34" charset="0"/>
                </a:rPr>
                <a:t>Model Prediction</a:t>
              </a:r>
            </a:p>
          </p:txBody>
        </p:sp>
        <p:sp>
          <p:nvSpPr>
            <p:cNvPr id="11" name="Arrow: Striped Right 10">
              <a:extLst>
                <a:ext uri="{FF2B5EF4-FFF2-40B4-BE49-F238E27FC236}">
                  <a16:creationId xmlns:a16="http://schemas.microsoft.com/office/drawing/2014/main" id="{891E9F84-66E0-9368-1E75-8840A0B0D7A6}"/>
                </a:ext>
              </a:extLst>
            </p:cNvPr>
            <p:cNvSpPr/>
            <p:nvPr/>
          </p:nvSpPr>
          <p:spPr>
            <a:xfrm rot="5400000">
              <a:off x="7745183" y="4061007"/>
              <a:ext cx="511629" cy="424543"/>
            </a:xfrm>
            <a:prstGeom prst="striped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6AFD8252-C738-DA02-16DE-9B2592B139EE}"/>
                </a:ext>
              </a:extLst>
            </p:cNvPr>
            <p:cNvSpPr txBox="1"/>
            <p:nvPr/>
          </p:nvSpPr>
          <p:spPr>
            <a:xfrm>
              <a:off x="6814454" y="4611372"/>
              <a:ext cx="2612571" cy="923330"/>
            </a:xfrm>
            <a:custGeom>
              <a:avLst/>
              <a:gdLst>
                <a:gd name="connsiteX0" fmla="*/ 0 w 2612571"/>
                <a:gd name="connsiteY0" fmla="*/ 0 h 923330"/>
                <a:gd name="connsiteX1" fmla="*/ 705394 w 2612571"/>
                <a:gd name="connsiteY1" fmla="*/ 0 h 923330"/>
                <a:gd name="connsiteX2" fmla="*/ 1332411 w 2612571"/>
                <a:gd name="connsiteY2" fmla="*/ 0 h 923330"/>
                <a:gd name="connsiteX3" fmla="*/ 2037805 w 2612571"/>
                <a:gd name="connsiteY3" fmla="*/ 0 h 923330"/>
                <a:gd name="connsiteX4" fmla="*/ 2612571 w 2612571"/>
                <a:gd name="connsiteY4" fmla="*/ 0 h 923330"/>
                <a:gd name="connsiteX5" fmla="*/ 2612571 w 2612571"/>
                <a:gd name="connsiteY5" fmla="*/ 470898 h 923330"/>
                <a:gd name="connsiteX6" fmla="*/ 2612571 w 2612571"/>
                <a:gd name="connsiteY6" fmla="*/ 923330 h 923330"/>
                <a:gd name="connsiteX7" fmla="*/ 1933303 w 2612571"/>
                <a:gd name="connsiteY7" fmla="*/ 923330 h 923330"/>
                <a:gd name="connsiteX8" fmla="*/ 1254034 w 2612571"/>
                <a:gd name="connsiteY8" fmla="*/ 923330 h 923330"/>
                <a:gd name="connsiteX9" fmla="*/ 679268 w 2612571"/>
                <a:gd name="connsiteY9" fmla="*/ 923330 h 923330"/>
                <a:gd name="connsiteX10" fmla="*/ 0 w 2612571"/>
                <a:gd name="connsiteY10" fmla="*/ 923330 h 923330"/>
                <a:gd name="connsiteX11" fmla="*/ 0 w 2612571"/>
                <a:gd name="connsiteY11" fmla="*/ 470898 h 923330"/>
                <a:gd name="connsiteX12" fmla="*/ 0 w 2612571"/>
                <a:gd name="connsiteY12"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2571" h="923330" fill="none" extrusionOk="0">
                  <a:moveTo>
                    <a:pt x="0" y="0"/>
                  </a:moveTo>
                  <a:cubicBezTo>
                    <a:pt x="172456" y="10880"/>
                    <a:pt x="473139" y="-10317"/>
                    <a:pt x="705394" y="0"/>
                  </a:cubicBezTo>
                  <a:cubicBezTo>
                    <a:pt x="937649" y="10317"/>
                    <a:pt x="1140540" y="-20213"/>
                    <a:pt x="1332411" y="0"/>
                  </a:cubicBezTo>
                  <a:cubicBezTo>
                    <a:pt x="1524282" y="20213"/>
                    <a:pt x="1785429" y="12633"/>
                    <a:pt x="2037805" y="0"/>
                  </a:cubicBezTo>
                  <a:cubicBezTo>
                    <a:pt x="2290181" y="-12633"/>
                    <a:pt x="2402412" y="8340"/>
                    <a:pt x="2612571" y="0"/>
                  </a:cubicBezTo>
                  <a:cubicBezTo>
                    <a:pt x="2591077" y="194973"/>
                    <a:pt x="2613857" y="368566"/>
                    <a:pt x="2612571" y="470898"/>
                  </a:cubicBezTo>
                  <a:cubicBezTo>
                    <a:pt x="2611285" y="573230"/>
                    <a:pt x="2620817" y="784593"/>
                    <a:pt x="2612571" y="923330"/>
                  </a:cubicBezTo>
                  <a:cubicBezTo>
                    <a:pt x="2295013" y="949434"/>
                    <a:pt x="2205611" y="926864"/>
                    <a:pt x="1933303" y="923330"/>
                  </a:cubicBezTo>
                  <a:cubicBezTo>
                    <a:pt x="1660995" y="919796"/>
                    <a:pt x="1423790" y="898190"/>
                    <a:pt x="1254034" y="923330"/>
                  </a:cubicBezTo>
                  <a:cubicBezTo>
                    <a:pt x="1084278" y="948470"/>
                    <a:pt x="832629" y="916286"/>
                    <a:pt x="679268" y="923330"/>
                  </a:cubicBezTo>
                  <a:cubicBezTo>
                    <a:pt x="525907" y="930374"/>
                    <a:pt x="240719" y="916307"/>
                    <a:pt x="0" y="923330"/>
                  </a:cubicBezTo>
                  <a:cubicBezTo>
                    <a:pt x="16418" y="766239"/>
                    <a:pt x="-17220" y="652266"/>
                    <a:pt x="0" y="470898"/>
                  </a:cubicBezTo>
                  <a:cubicBezTo>
                    <a:pt x="17220" y="289530"/>
                    <a:pt x="-5261" y="175447"/>
                    <a:pt x="0" y="0"/>
                  </a:cubicBezTo>
                  <a:close/>
                </a:path>
                <a:path w="2612571" h="923330" stroke="0" extrusionOk="0">
                  <a:moveTo>
                    <a:pt x="0" y="0"/>
                  </a:moveTo>
                  <a:cubicBezTo>
                    <a:pt x="162388" y="-2221"/>
                    <a:pt x="497713" y="-25322"/>
                    <a:pt x="653143" y="0"/>
                  </a:cubicBezTo>
                  <a:cubicBezTo>
                    <a:pt x="808573" y="25322"/>
                    <a:pt x="1052706" y="5834"/>
                    <a:pt x="1227908" y="0"/>
                  </a:cubicBezTo>
                  <a:cubicBezTo>
                    <a:pt x="1403111" y="-5834"/>
                    <a:pt x="1662073" y="2263"/>
                    <a:pt x="1854925" y="0"/>
                  </a:cubicBezTo>
                  <a:cubicBezTo>
                    <a:pt x="2047777" y="-2263"/>
                    <a:pt x="2237717" y="30056"/>
                    <a:pt x="2612571" y="0"/>
                  </a:cubicBezTo>
                  <a:cubicBezTo>
                    <a:pt x="2596405" y="95708"/>
                    <a:pt x="2632013" y="317911"/>
                    <a:pt x="2612571" y="443198"/>
                  </a:cubicBezTo>
                  <a:cubicBezTo>
                    <a:pt x="2593129" y="568485"/>
                    <a:pt x="2614677" y="728838"/>
                    <a:pt x="2612571" y="923330"/>
                  </a:cubicBezTo>
                  <a:cubicBezTo>
                    <a:pt x="2435856" y="935333"/>
                    <a:pt x="2093208" y="918932"/>
                    <a:pt x="1907177" y="923330"/>
                  </a:cubicBezTo>
                  <a:cubicBezTo>
                    <a:pt x="1721146" y="927728"/>
                    <a:pt x="1504500" y="952610"/>
                    <a:pt x="1201783" y="923330"/>
                  </a:cubicBezTo>
                  <a:cubicBezTo>
                    <a:pt x="899066" y="894050"/>
                    <a:pt x="753251" y="927934"/>
                    <a:pt x="574766" y="923330"/>
                  </a:cubicBezTo>
                  <a:cubicBezTo>
                    <a:pt x="396281" y="918726"/>
                    <a:pt x="123188" y="924486"/>
                    <a:pt x="0" y="923330"/>
                  </a:cubicBezTo>
                  <a:cubicBezTo>
                    <a:pt x="-22639" y="820310"/>
                    <a:pt x="21801" y="665185"/>
                    <a:pt x="0" y="461665"/>
                  </a:cubicBezTo>
                  <a:cubicBezTo>
                    <a:pt x="-21801" y="258146"/>
                    <a:pt x="-14670" y="193108"/>
                    <a:pt x="0" y="0"/>
                  </a:cubicBezTo>
                  <a:close/>
                </a:path>
              </a:pathLst>
            </a:custGeom>
            <a:ln w="28575">
              <a:extLst>
                <a:ext uri="{C807C97D-BFC1-408E-A445-0C87EB9F89A2}">
                  <ask:lineSketchStyleProps xmlns:ask="http://schemas.microsoft.com/office/drawing/2018/sketchyshapes" sd="227075046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800" dirty="0">
                  <a:effectLst/>
                  <a:latin typeface="Aptos" panose="020B0004020202020204" pitchFamily="34" charset="0"/>
                  <a:ea typeface="Yu Mincho" panose="02020400000000000000" pitchFamily="18" charset="-128"/>
                  <a:cs typeface="Arial" panose="020B0604020202020204" pitchFamily="34" charset="0"/>
                </a:rPr>
                <a:t>migrants would consider all options when deciding where to move</a:t>
              </a:r>
              <a:endParaRPr lang="en-US" dirty="0"/>
            </a:p>
          </p:txBody>
        </p:sp>
      </p:grpSp>
      <p:grpSp>
        <p:nvGrpSpPr>
          <p:cNvPr id="15" name="Group 14">
            <a:extLst>
              <a:ext uri="{FF2B5EF4-FFF2-40B4-BE49-F238E27FC236}">
                <a16:creationId xmlns:a16="http://schemas.microsoft.com/office/drawing/2014/main" id="{9A26F0E4-6F10-EEA8-FF4C-227EE9007D9C}"/>
              </a:ext>
            </a:extLst>
          </p:cNvPr>
          <p:cNvGrpSpPr/>
          <p:nvPr/>
        </p:nvGrpSpPr>
        <p:grpSpPr>
          <a:xfrm>
            <a:off x="9201492" y="4145228"/>
            <a:ext cx="2862363" cy="2189749"/>
            <a:chOff x="6814454" y="3344953"/>
            <a:chExt cx="2862363" cy="2189749"/>
          </a:xfrm>
        </p:grpSpPr>
        <p:sp>
          <p:nvSpPr>
            <p:cNvPr id="16" name="Oval 15">
              <a:extLst>
                <a:ext uri="{FF2B5EF4-FFF2-40B4-BE49-F238E27FC236}">
                  <a16:creationId xmlns:a16="http://schemas.microsoft.com/office/drawing/2014/main" id="{4828179D-0FBF-6551-27BF-3B0C19B6E079}"/>
                </a:ext>
              </a:extLst>
            </p:cNvPr>
            <p:cNvSpPr/>
            <p:nvPr/>
          </p:nvSpPr>
          <p:spPr>
            <a:xfrm>
              <a:off x="7032170" y="3344953"/>
              <a:ext cx="1937657" cy="59023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latin typeface="Aptos" panose="020B0004020202020204" pitchFamily="34" charset="0"/>
                </a:rPr>
                <a:t>Reality </a:t>
              </a:r>
            </a:p>
          </p:txBody>
        </p:sp>
        <p:sp>
          <p:nvSpPr>
            <p:cNvPr id="17" name="Arrow: Striped Right 16">
              <a:extLst>
                <a:ext uri="{FF2B5EF4-FFF2-40B4-BE49-F238E27FC236}">
                  <a16:creationId xmlns:a16="http://schemas.microsoft.com/office/drawing/2014/main" id="{163D6842-60E8-1688-1950-B2270B3662D1}"/>
                </a:ext>
              </a:extLst>
            </p:cNvPr>
            <p:cNvSpPr/>
            <p:nvPr/>
          </p:nvSpPr>
          <p:spPr>
            <a:xfrm rot="5400000">
              <a:off x="7745183" y="4061007"/>
              <a:ext cx="511629" cy="424543"/>
            </a:xfrm>
            <a:prstGeom prst="striped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3FC5A00A-3508-0B30-D16C-6781EB1749F3}"/>
                </a:ext>
              </a:extLst>
            </p:cNvPr>
            <p:cNvSpPr txBox="1"/>
            <p:nvPr/>
          </p:nvSpPr>
          <p:spPr>
            <a:xfrm>
              <a:off x="6814454" y="4611372"/>
              <a:ext cx="2862363" cy="923330"/>
            </a:xfrm>
            <a:custGeom>
              <a:avLst/>
              <a:gdLst>
                <a:gd name="connsiteX0" fmla="*/ 0 w 2862363"/>
                <a:gd name="connsiteY0" fmla="*/ 0 h 923330"/>
                <a:gd name="connsiteX1" fmla="*/ 572473 w 2862363"/>
                <a:gd name="connsiteY1" fmla="*/ 0 h 923330"/>
                <a:gd name="connsiteX2" fmla="*/ 1116322 w 2862363"/>
                <a:gd name="connsiteY2" fmla="*/ 0 h 923330"/>
                <a:gd name="connsiteX3" fmla="*/ 1717418 w 2862363"/>
                <a:gd name="connsiteY3" fmla="*/ 0 h 923330"/>
                <a:gd name="connsiteX4" fmla="*/ 2347138 w 2862363"/>
                <a:gd name="connsiteY4" fmla="*/ 0 h 923330"/>
                <a:gd name="connsiteX5" fmla="*/ 2862363 w 2862363"/>
                <a:gd name="connsiteY5" fmla="*/ 0 h 923330"/>
                <a:gd name="connsiteX6" fmla="*/ 2862363 w 2862363"/>
                <a:gd name="connsiteY6" fmla="*/ 461665 h 923330"/>
                <a:gd name="connsiteX7" fmla="*/ 2862363 w 2862363"/>
                <a:gd name="connsiteY7" fmla="*/ 923330 h 923330"/>
                <a:gd name="connsiteX8" fmla="*/ 2318514 w 2862363"/>
                <a:gd name="connsiteY8" fmla="*/ 923330 h 923330"/>
                <a:gd name="connsiteX9" fmla="*/ 1774665 w 2862363"/>
                <a:gd name="connsiteY9" fmla="*/ 923330 h 923330"/>
                <a:gd name="connsiteX10" fmla="*/ 1202192 w 2862363"/>
                <a:gd name="connsiteY10" fmla="*/ 923330 h 923330"/>
                <a:gd name="connsiteX11" fmla="*/ 686967 w 2862363"/>
                <a:gd name="connsiteY11" fmla="*/ 923330 h 923330"/>
                <a:gd name="connsiteX12" fmla="*/ 0 w 2862363"/>
                <a:gd name="connsiteY12" fmla="*/ 923330 h 923330"/>
                <a:gd name="connsiteX13" fmla="*/ 0 w 2862363"/>
                <a:gd name="connsiteY13" fmla="*/ 461665 h 923330"/>
                <a:gd name="connsiteX14" fmla="*/ 0 w 2862363"/>
                <a:gd name="connsiteY14"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62363" h="923330" fill="none" extrusionOk="0">
                  <a:moveTo>
                    <a:pt x="0" y="0"/>
                  </a:moveTo>
                  <a:cubicBezTo>
                    <a:pt x="216743" y="6081"/>
                    <a:pt x="371330" y="20313"/>
                    <a:pt x="572473" y="0"/>
                  </a:cubicBezTo>
                  <a:cubicBezTo>
                    <a:pt x="773616" y="-20313"/>
                    <a:pt x="940174" y="-1975"/>
                    <a:pt x="1116322" y="0"/>
                  </a:cubicBezTo>
                  <a:cubicBezTo>
                    <a:pt x="1292470" y="1975"/>
                    <a:pt x="1528484" y="10054"/>
                    <a:pt x="1717418" y="0"/>
                  </a:cubicBezTo>
                  <a:cubicBezTo>
                    <a:pt x="1906352" y="-10054"/>
                    <a:pt x="2171238" y="-22301"/>
                    <a:pt x="2347138" y="0"/>
                  </a:cubicBezTo>
                  <a:cubicBezTo>
                    <a:pt x="2523038" y="22301"/>
                    <a:pt x="2749941" y="15357"/>
                    <a:pt x="2862363" y="0"/>
                  </a:cubicBezTo>
                  <a:cubicBezTo>
                    <a:pt x="2845285" y="204304"/>
                    <a:pt x="2869578" y="244825"/>
                    <a:pt x="2862363" y="461665"/>
                  </a:cubicBezTo>
                  <a:cubicBezTo>
                    <a:pt x="2855148" y="678506"/>
                    <a:pt x="2883230" y="735280"/>
                    <a:pt x="2862363" y="923330"/>
                  </a:cubicBezTo>
                  <a:cubicBezTo>
                    <a:pt x="2639666" y="906859"/>
                    <a:pt x="2432074" y="925392"/>
                    <a:pt x="2318514" y="923330"/>
                  </a:cubicBezTo>
                  <a:cubicBezTo>
                    <a:pt x="2204954" y="921268"/>
                    <a:pt x="2020093" y="949928"/>
                    <a:pt x="1774665" y="923330"/>
                  </a:cubicBezTo>
                  <a:cubicBezTo>
                    <a:pt x="1529237" y="896732"/>
                    <a:pt x="1487606" y="900117"/>
                    <a:pt x="1202192" y="923330"/>
                  </a:cubicBezTo>
                  <a:cubicBezTo>
                    <a:pt x="916778" y="946543"/>
                    <a:pt x="889619" y="944976"/>
                    <a:pt x="686967" y="923330"/>
                  </a:cubicBezTo>
                  <a:cubicBezTo>
                    <a:pt x="484315" y="901684"/>
                    <a:pt x="156605" y="906174"/>
                    <a:pt x="0" y="923330"/>
                  </a:cubicBezTo>
                  <a:cubicBezTo>
                    <a:pt x="21265" y="732633"/>
                    <a:pt x="-15117" y="601847"/>
                    <a:pt x="0" y="461665"/>
                  </a:cubicBezTo>
                  <a:cubicBezTo>
                    <a:pt x="15117" y="321483"/>
                    <a:pt x="-9204" y="154991"/>
                    <a:pt x="0" y="0"/>
                  </a:cubicBezTo>
                  <a:close/>
                </a:path>
                <a:path w="2862363" h="923330" stroke="0" extrusionOk="0">
                  <a:moveTo>
                    <a:pt x="0" y="0"/>
                  </a:moveTo>
                  <a:cubicBezTo>
                    <a:pt x="251478" y="15895"/>
                    <a:pt x="445236" y="8661"/>
                    <a:pt x="572473" y="0"/>
                  </a:cubicBezTo>
                  <a:cubicBezTo>
                    <a:pt x="699710" y="-8661"/>
                    <a:pt x="930595" y="-20768"/>
                    <a:pt x="1059074" y="0"/>
                  </a:cubicBezTo>
                  <a:cubicBezTo>
                    <a:pt x="1187553" y="20768"/>
                    <a:pt x="1446014" y="-12078"/>
                    <a:pt x="1602923" y="0"/>
                  </a:cubicBezTo>
                  <a:cubicBezTo>
                    <a:pt x="1759832" y="12078"/>
                    <a:pt x="2025756" y="-7028"/>
                    <a:pt x="2232643" y="0"/>
                  </a:cubicBezTo>
                  <a:cubicBezTo>
                    <a:pt x="2439530" y="7028"/>
                    <a:pt x="2708768" y="-15323"/>
                    <a:pt x="2862363" y="0"/>
                  </a:cubicBezTo>
                  <a:cubicBezTo>
                    <a:pt x="2857986" y="136964"/>
                    <a:pt x="2875368" y="221431"/>
                    <a:pt x="2862363" y="433965"/>
                  </a:cubicBezTo>
                  <a:cubicBezTo>
                    <a:pt x="2849358" y="646499"/>
                    <a:pt x="2881264" y="780352"/>
                    <a:pt x="2862363" y="923330"/>
                  </a:cubicBezTo>
                  <a:cubicBezTo>
                    <a:pt x="2734915" y="908827"/>
                    <a:pt x="2475982" y="917644"/>
                    <a:pt x="2232643" y="923330"/>
                  </a:cubicBezTo>
                  <a:cubicBezTo>
                    <a:pt x="1989304" y="929016"/>
                    <a:pt x="1847961" y="947565"/>
                    <a:pt x="1688794" y="923330"/>
                  </a:cubicBezTo>
                  <a:cubicBezTo>
                    <a:pt x="1529627" y="899095"/>
                    <a:pt x="1244386" y="896757"/>
                    <a:pt x="1087698" y="923330"/>
                  </a:cubicBezTo>
                  <a:cubicBezTo>
                    <a:pt x="931010" y="949903"/>
                    <a:pt x="779758" y="922407"/>
                    <a:pt x="515225" y="923330"/>
                  </a:cubicBezTo>
                  <a:cubicBezTo>
                    <a:pt x="250692" y="924253"/>
                    <a:pt x="182578" y="933865"/>
                    <a:pt x="0" y="923330"/>
                  </a:cubicBezTo>
                  <a:cubicBezTo>
                    <a:pt x="-11705" y="774309"/>
                    <a:pt x="7566" y="642094"/>
                    <a:pt x="0" y="489365"/>
                  </a:cubicBezTo>
                  <a:cubicBezTo>
                    <a:pt x="-7566" y="336636"/>
                    <a:pt x="11538" y="237782"/>
                    <a:pt x="0" y="0"/>
                  </a:cubicBezTo>
                  <a:close/>
                </a:path>
              </a:pathLst>
            </a:custGeom>
            <a:ln w="28575">
              <a:extLst>
                <a:ext uri="{C807C97D-BFC1-408E-A445-0C87EB9F89A2}">
                  <ask:lineSketchStyleProps xmlns:ask="http://schemas.microsoft.com/office/drawing/2018/sketchyshapes" sd="227075046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800" dirty="0">
                  <a:effectLst/>
                  <a:latin typeface="Aptos" panose="020B0004020202020204" pitchFamily="34" charset="0"/>
                  <a:ea typeface="Yu Mincho" panose="02020400000000000000" pitchFamily="18" charset="-128"/>
                  <a:cs typeface="Arial" panose="020B0604020202020204" pitchFamily="34" charset="0"/>
                </a:rPr>
                <a:t>migration flows are zero.</a:t>
              </a:r>
            </a:p>
            <a:p>
              <a:pPr algn="ctr"/>
              <a:r>
                <a:rPr lang="en-US" sz="1800" dirty="0">
                  <a:effectLst/>
                  <a:latin typeface="Aptos" panose="020B0004020202020204" pitchFamily="34" charset="0"/>
                  <a:ea typeface="Yu Mincho" panose="02020400000000000000" pitchFamily="18" charset="-128"/>
                  <a:cs typeface="Arial" panose="020B0604020202020204" pitchFamily="34" charset="0"/>
                </a:rPr>
                <a:t>migrants forming smaller consideration sets</a:t>
              </a:r>
              <a:endParaRPr lang="en-US" dirty="0"/>
            </a:p>
          </p:txBody>
        </p:sp>
      </p:grpSp>
    </p:spTree>
    <p:extLst>
      <p:ext uri="{BB962C8B-B14F-4D97-AF65-F5344CB8AC3E}">
        <p14:creationId xmlns:p14="http://schemas.microsoft.com/office/powerpoint/2010/main" val="227704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127818-66C7-FA03-7061-8D05DEB4CF6C}"/>
              </a:ext>
            </a:extLst>
          </p:cNvPr>
          <p:cNvSpPr txBox="1"/>
          <p:nvPr/>
        </p:nvSpPr>
        <p:spPr>
          <a:xfrm>
            <a:off x="-60917" y="-24870"/>
            <a:ext cx="63246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Aptos" panose="020B0004020202020204" pitchFamily="34" charset="0"/>
              </a:rPr>
              <a:t>Outline of  the paper and my research</a:t>
            </a:r>
          </a:p>
        </p:txBody>
      </p:sp>
      <p:grpSp>
        <p:nvGrpSpPr>
          <p:cNvPr id="29" name="Group 28">
            <a:extLst>
              <a:ext uri="{FF2B5EF4-FFF2-40B4-BE49-F238E27FC236}">
                <a16:creationId xmlns:a16="http://schemas.microsoft.com/office/drawing/2014/main" id="{7D95B2E8-F588-83B0-D90E-A30229426BAE}"/>
              </a:ext>
            </a:extLst>
          </p:cNvPr>
          <p:cNvGrpSpPr/>
          <p:nvPr/>
        </p:nvGrpSpPr>
        <p:grpSpPr>
          <a:xfrm>
            <a:off x="86989" y="489857"/>
            <a:ext cx="6176693" cy="6204853"/>
            <a:chOff x="370115" y="729342"/>
            <a:chExt cx="6444342" cy="6030687"/>
          </a:xfrm>
        </p:grpSpPr>
        <p:sp>
          <p:nvSpPr>
            <p:cNvPr id="13" name="Rectangle 12">
              <a:extLst>
                <a:ext uri="{FF2B5EF4-FFF2-40B4-BE49-F238E27FC236}">
                  <a16:creationId xmlns:a16="http://schemas.microsoft.com/office/drawing/2014/main" id="{63D6E9F2-64B7-0D14-3574-2DC2D9A45BD0}"/>
                </a:ext>
              </a:extLst>
            </p:cNvPr>
            <p:cNvSpPr/>
            <p:nvPr/>
          </p:nvSpPr>
          <p:spPr>
            <a:xfrm>
              <a:off x="370115" y="729342"/>
              <a:ext cx="6444342" cy="6030687"/>
            </a:xfrm>
            <a:prstGeom prst="rect">
              <a:avLst/>
            </a:prstGeom>
            <a:noFill/>
            <a:ln w="19050">
              <a:solidFill>
                <a:schemeClr val="accent1"/>
              </a:solidFill>
              <a:prstDash val="lgDash"/>
            </a:ln>
            <a:effectLst>
              <a:glow rad="635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Arrow: Right 13">
              <a:extLst>
                <a:ext uri="{FF2B5EF4-FFF2-40B4-BE49-F238E27FC236}">
                  <a16:creationId xmlns:a16="http://schemas.microsoft.com/office/drawing/2014/main" id="{8BF73EA2-0E67-3527-F22E-6D51CC2BB50B}"/>
                </a:ext>
              </a:extLst>
            </p:cNvPr>
            <p:cNvSpPr/>
            <p:nvPr/>
          </p:nvSpPr>
          <p:spPr>
            <a:xfrm>
              <a:off x="500744" y="870857"/>
              <a:ext cx="1306283" cy="78377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latin typeface="Aptos" panose="020B0004020202020204" pitchFamily="34" charset="0"/>
                </a:rPr>
                <a:t>Objective</a:t>
              </a:r>
            </a:p>
          </p:txBody>
        </p:sp>
        <p:sp>
          <p:nvSpPr>
            <p:cNvPr id="15" name="Arrow: Right 14">
              <a:extLst>
                <a:ext uri="{FF2B5EF4-FFF2-40B4-BE49-F238E27FC236}">
                  <a16:creationId xmlns:a16="http://schemas.microsoft.com/office/drawing/2014/main" id="{8A782E3A-1A75-CB39-E5C5-9CB4A434F8EF}"/>
                </a:ext>
              </a:extLst>
            </p:cNvPr>
            <p:cNvSpPr/>
            <p:nvPr/>
          </p:nvSpPr>
          <p:spPr>
            <a:xfrm>
              <a:off x="500743" y="2166105"/>
              <a:ext cx="1284514" cy="78377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ysClr val="windowText" lastClr="000000"/>
                  </a:solidFill>
                  <a:latin typeface="Aptos" panose="020B0004020202020204" pitchFamily="34" charset="0"/>
                </a:rPr>
                <a:t>Data</a:t>
              </a:r>
            </a:p>
          </p:txBody>
        </p:sp>
        <p:sp>
          <p:nvSpPr>
            <p:cNvPr id="16" name="Arrow: Right 15">
              <a:extLst>
                <a:ext uri="{FF2B5EF4-FFF2-40B4-BE49-F238E27FC236}">
                  <a16:creationId xmlns:a16="http://schemas.microsoft.com/office/drawing/2014/main" id="{B03C2911-1BA7-54E3-31BF-8B4D2E3D2625}"/>
                </a:ext>
              </a:extLst>
            </p:cNvPr>
            <p:cNvSpPr/>
            <p:nvPr/>
          </p:nvSpPr>
          <p:spPr>
            <a:xfrm>
              <a:off x="500743" y="3291200"/>
              <a:ext cx="1284514" cy="78377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ysClr val="windowText" lastClr="000000"/>
                  </a:solidFill>
                  <a:latin typeface="Aptos" panose="020B0004020202020204" pitchFamily="34" charset="0"/>
                </a:rPr>
                <a:t>Method</a:t>
              </a:r>
            </a:p>
          </p:txBody>
        </p:sp>
        <p:sp>
          <p:nvSpPr>
            <p:cNvPr id="18" name="TextBox 17">
              <a:extLst>
                <a:ext uri="{FF2B5EF4-FFF2-40B4-BE49-F238E27FC236}">
                  <a16:creationId xmlns:a16="http://schemas.microsoft.com/office/drawing/2014/main" id="{F32FDFA8-F539-E655-21F4-048538E080DC}"/>
                </a:ext>
              </a:extLst>
            </p:cNvPr>
            <p:cNvSpPr txBox="1"/>
            <p:nvPr/>
          </p:nvSpPr>
          <p:spPr>
            <a:xfrm>
              <a:off x="1850571" y="870857"/>
              <a:ext cx="4898572" cy="1107996"/>
            </a:xfrm>
            <a:prstGeom prst="rect">
              <a:avLst/>
            </a:prstGeom>
            <a:noFill/>
          </p:spPr>
          <p:txBody>
            <a:bodyPr wrap="square">
              <a:spAutoFit/>
            </a:bodyPr>
            <a:lstStyle/>
            <a:p>
              <a:pPr algn="ctr"/>
              <a:r>
                <a:rPr lang="en-US" sz="1600" dirty="0"/>
                <a:t>Investigate </a:t>
              </a:r>
              <a:r>
                <a:rPr lang="en-US" sz="1600" b="1" dirty="0"/>
                <a:t>how rational inattention influences migrant destination choices </a:t>
              </a:r>
              <a:r>
                <a:rPr lang="en-US" sz="1600" dirty="0"/>
                <a:t>and </a:t>
              </a:r>
              <a:r>
                <a:rPr lang="en-US" sz="1600" b="1" dirty="0">
                  <a:solidFill>
                    <a:schemeClr val="accent1"/>
                  </a:solidFill>
                </a:rPr>
                <a:t>whether migrants prioritize specific aspects</a:t>
              </a:r>
              <a:r>
                <a:rPr lang="en-US" sz="1600" dirty="0"/>
                <a:t> of destinations due to cognitive limitations</a:t>
              </a:r>
              <a:r>
                <a:rPr lang="en-US" dirty="0"/>
                <a:t>.</a:t>
              </a:r>
            </a:p>
          </p:txBody>
        </p:sp>
        <p:sp>
          <p:nvSpPr>
            <p:cNvPr id="20" name="TextBox 19">
              <a:extLst>
                <a:ext uri="{FF2B5EF4-FFF2-40B4-BE49-F238E27FC236}">
                  <a16:creationId xmlns:a16="http://schemas.microsoft.com/office/drawing/2014/main" id="{4C8C1DEB-7D37-01D2-2FD0-3C80EF51C4A2}"/>
                </a:ext>
              </a:extLst>
            </p:cNvPr>
            <p:cNvSpPr txBox="1"/>
            <p:nvPr/>
          </p:nvSpPr>
          <p:spPr>
            <a:xfrm>
              <a:off x="1850571" y="2166105"/>
              <a:ext cx="4691743" cy="1077218"/>
            </a:xfrm>
            <a:prstGeom prst="rect">
              <a:avLst/>
            </a:prstGeom>
            <a:noFill/>
          </p:spPr>
          <p:txBody>
            <a:bodyPr wrap="square">
              <a:spAutoFit/>
            </a:bodyPr>
            <a:lstStyle/>
            <a:p>
              <a:pPr algn="ctr"/>
              <a:r>
                <a:rPr lang="en-US" sz="1600" b="1" dirty="0">
                  <a:latin typeface="Aptos" panose="020B0004020202020204" pitchFamily="34" charset="0"/>
                </a:rPr>
                <a:t>Utilize international migration databases</a:t>
              </a:r>
              <a:r>
                <a:rPr lang="en-US" sz="1600" dirty="0">
                  <a:latin typeface="Aptos" panose="020B0004020202020204" pitchFamily="34" charset="0"/>
                </a:rPr>
                <a:t>, longitudinal </a:t>
              </a:r>
              <a:r>
                <a:rPr lang="en-US" sz="1600" b="1" dirty="0">
                  <a:latin typeface="Aptos" panose="020B0004020202020204" pitchFamily="34" charset="0"/>
                </a:rPr>
                <a:t>surveys, </a:t>
              </a:r>
              <a:r>
                <a:rPr lang="en-US" sz="1600" dirty="0">
                  <a:latin typeface="Aptos" panose="020B0004020202020204" pitchFamily="34" charset="0"/>
                </a:rPr>
                <a:t>and possibly experiments to gather data on migrants' decision-making processes.</a:t>
              </a:r>
            </a:p>
          </p:txBody>
        </p:sp>
        <p:sp>
          <p:nvSpPr>
            <p:cNvPr id="22" name="TextBox 21">
              <a:extLst>
                <a:ext uri="{FF2B5EF4-FFF2-40B4-BE49-F238E27FC236}">
                  <a16:creationId xmlns:a16="http://schemas.microsoft.com/office/drawing/2014/main" id="{54562990-4B63-7F6A-A047-116A93C5B404}"/>
                </a:ext>
              </a:extLst>
            </p:cNvPr>
            <p:cNvSpPr txBox="1"/>
            <p:nvPr/>
          </p:nvSpPr>
          <p:spPr>
            <a:xfrm>
              <a:off x="1777096" y="3226211"/>
              <a:ext cx="5034641" cy="1077218"/>
            </a:xfrm>
            <a:prstGeom prst="rect">
              <a:avLst/>
            </a:prstGeom>
            <a:noFill/>
          </p:spPr>
          <p:txBody>
            <a:bodyPr wrap="square">
              <a:spAutoFit/>
            </a:bodyPr>
            <a:lstStyle/>
            <a:p>
              <a:pPr algn="ctr"/>
              <a:r>
                <a:rPr lang="en-US" sz="1600" dirty="0">
                  <a:latin typeface="Aptos" panose="020B0004020202020204" pitchFamily="34" charset="0"/>
                </a:rPr>
                <a:t>Employ </a:t>
              </a:r>
              <a:r>
                <a:rPr lang="en-US" sz="1600" b="1" dirty="0">
                  <a:solidFill>
                    <a:schemeClr val="accent1"/>
                  </a:solidFill>
                  <a:latin typeface="Aptos" panose="020B0004020202020204" pitchFamily="34" charset="0"/>
                </a:rPr>
                <a:t>econometric techniques like panel data analysis</a:t>
              </a:r>
              <a:r>
                <a:rPr lang="en-US" sz="1600" dirty="0">
                  <a:latin typeface="Aptos" panose="020B0004020202020204" pitchFamily="34" charset="0"/>
                </a:rPr>
                <a:t> or structural equation modeling to </a:t>
              </a:r>
              <a:r>
                <a:rPr lang="en-US" sz="1600" b="1" dirty="0">
                  <a:latin typeface="Aptos" panose="020B0004020202020204" pitchFamily="34" charset="0"/>
                </a:rPr>
                <a:t>quantify the relationship </a:t>
              </a:r>
              <a:r>
                <a:rPr lang="en-US" sz="1600" dirty="0">
                  <a:latin typeface="Aptos" panose="020B0004020202020204" pitchFamily="34" charset="0"/>
                </a:rPr>
                <a:t>between rational inattention and migration decisions</a:t>
              </a:r>
            </a:p>
          </p:txBody>
        </p:sp>
        <p:sp>
          <p:nvSpPr>
            <p:cNvPr id="23" name="Arrow: Right 22">
              <a:extLst>
                <a:ext uri="{FF2B5EF4-FFF2-40B4-BE49-F238E27FC236}">
                  <a16:creationId xmlns:a16="http://schemas.microsoft.com/office/drawing/2014/main" id="{C9E1E39F-F12E-0967-3DCE-252F36BF2B7B}"/>
                </a:ext>
              </a:extLst>
            </p:cNvPr>
            <p:cNvSpPr/>
            <p:nvPr/>
          </p:nvSpPr>
          <p:spPr>
            <a:xfrm>
              <a:off x="492582" y="4503990"/>
              <a:ext cx="1284514" cy="78377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ysClr val="windowText" lastClr="000000"/>
                  </a:solidFill>
                  <a:latin typeface="Aptos" panose="020B0004020202020204" pitchFamily="34" charset="0"/>
                </a:rPr>
                <a:t>Problem</a:t>
              </a:r>
            </a:p>
          </p:txBody>
        </p:sp>
        <p:sp>
          <p:nvSpPr>
            <p:cNvPr id="25" name="TextBox 24">
              <a:extLst>
                <a:ext uri="{FF2B5EF4-FFF2-40B4-BE49-F238E27FC236}">
                  <a16:creationId xmlns:a16="http://schemas.microsoft.com/office/drawing/2014/main" id="{D29918C0-E89B-C28B-36AE-C83E863B7DA3}"/>
                </a:ext>
              </a:extLst>
            </p:cNvPr>
            <p:cNvSpPr txBox="1"/>
            <p:nvPr/>
          </p:nvSpPr>
          <p:spPr>
            <a:xfrm>
              <a:off x="1836969" y="4503509"/>
              <a:ext cx="4566557" cy="830997"/>
            </a:xfrm>
            <a:prstGeom prst="rect">
              <a:avLst/>
            </a:prstGeom>
            <a:noFill/>
          </p:spPr>
          <p:txBody>
            <a:bodyPr wrap="square">
              <a:spAutoFit/>
            </a:bodyPr>
            <a:lstStyle/>
            <a:p>
              <a:pPr algn="ctr"/>
              <a:r>
                <a:rPr lang="en-US" sz="1600" dirty="0"/>
                <a:t>Challenges include </a:t>
              </a:r>
              <a:r>
                <a:rPr lang="en-US" sz="1600" b="1" dirty="0"/>
                <a:t>identifying suitable proxies for rational inattention</a:t>
              </a:r>
              <a:r>
                <a:rPr lang="en-US" sz="1600" dirty="0"/>
                <a:t> and addressing </a:t>
              </a:r>
              <a:r>
                <a:rPr lang="en-US" sz="1600" b="1" dirty="0">
                  <a:solidFill>
                    <a:schemeClr val="accent1"/>
                  </a:solidFill>
                </a:rPr>
                <a:t>endogeneity concerns </a:t>
              </a:r>
            </a:p>
          </p:txBody>
        </p:sp>
        <p:sp>
          <p:nvSpPr>
            <p:cNvPr id="26" name="Arrow: Right 25">
              <a:extLst>
                <a:ext uri="{FF2B5EF4-FFF2-40B4-BE49-F238E27FC236}">
                  <a16:creationId xmlns:a16="http://schemas.microsoft.com/office/drawing/2014/main" id="{1184F6A9-5F37-42EA-F9DF-D72C48EBB965}"/>
                </a:ext>
              </a:extLst>
            </p:cNvPr>
            <p:cNvSpPr/>
            <p:nvPr/>
          </p:nvSpPr>
          <p:spPr>
            <a:xfrm>
              <a:off x="492582" y="5661420"/>
              <a:ext cx="1284514" cy="78377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ysClr val="windowText" lastClr="000000"/>
                  </a:solidFill>
                  <a:latin typeface="Aptos" panose="020B0004020202020204" pitchFamily="34" charset="0"/>
                </a:rPr>
                <a:t>Results</a:t>
              </a:r>
            </a:p>
          </p:txBody>
        </p:sp>
        <p:sp>
          <p:nvSpPr>
            <p:cNvPr id="28" name="TextBox 27">
              <a:extLst>
                <a:ext uri="{FF2B5EF4-FFF2-40B4-BE49-F238E27FC236}">
                  <a16:creationId xmlns:a16="http://schemas.microsoft.com/office/drawing/2014/main" id="{68CAF786-09F1-3AA9-A04E-0A6831A326DC}"/>
                </a:ext>
              </a:extLst>
            </p:cNvPr>
            <p:cNvSpPr txBox="1"/>
            <p:nvPr/>
          </p:nvSpPr>
          <p:spPr>
            <a:xfrm>
              <a:off x="1807027" y="5538687"/>
              <a:ext cx="4778829" cy="1077218"/>
            </a:xfrm>
            <a:prstGeom prst="rect">
              <a:avLst/>
            </a:prstGeom>
            <a:noFill/>
          </p:spPr>
          <p:txBody>
            <a:bodyPr wrap="square">
              <a:spAutoFit/>
            </a:bodyPr>
            <a:lstStyle/>
            <a:p>
              <a:pPr algn="ctr"/>
              <a:r>
                <a:rPr lang="en-US" sz="1600" dirty="0"/>
                <a:t>Illustrate how </a:t>
              </a:r>
              <a:r>
                <a:rPr lang="en-US" sz="1600" b="1" dirty="0"/>
                <a:t>rational inattention impacts migration decisions.</a:t>
              </a:r>
            </a:p>
            <a:p>
              <a:pPr algn="ctr"/>
              <a:r>
                <a:rPr lang="en-US" sz="1600" dirty="0"/>
                <a:t> </a:t>
              </a:r>
              <a:r>
                <a:rPr lang="en-US" sz="1600" b="1" dirty="0">
                  <a:solidFill>
                    <a:srgbClr val="00B0F0"/>
                  </a:solidFill>
                </a:rPr>
                <a:t>suggesting</a:t>
              </a:r>
              <a:r>
                <a:rPr lang="en-US" sz="1600" dirty="0"/>
                <a:t> migrants </a:t>
              </a:r>
              <a:r>
                <a:rPr lang="en-US" sz="1600" b="1" u="sng" dirty="0"/>
                <a:t>prioritize certain destination </a:t>
              </a:r>
              <a:r>
                <a:rPr lang="en-US" sz="1600" dirty="0"/>
                <a:t>attributes due to cognitive limitations.</a:t>
              </a:r>
            </a:p>
          </p:txBody>
        </p:sp>
      </p:grpSp>
      <p:sp>
        <p:nvSpPr>
          <p:cNvPr id="53" name="TextBox 52">
            <a:extLst>
              <a:ext uri="{FF2B5EF4-FFF2-40B4-BE49-F238E27FC236}">
                <a16:creationId xmlns:a16="http://schemas.microsoft.com/office/drawing/2014/main" id="{FE09127C-99D1-CE30-67B2-A415D737D1F9}"/>
              </a:ext>
            </a:extLst>
          </p:cNvPr>
          <p:cNvSpPr txBox="1"/>
          <p:nvPr/>
        </p:nvSpPr>
        <p:spPr>
          <a:xfrm>
            <a:off x="6490492" y="1228122"/>
            <a:ext cx="5489315" cy="4801314"/>
          </a:xfrm>
          <a:prstGeom prst="rect">
            <a:avLst/>
          </a:prstGeom>
          <a:noFill/>
        </p:spPr>
        <p:txBody>
          <a:bodyPr wrap="square">
            <a:spAutoFit/>
          </a:bodyPr>
          <a:lstStyle/>
          <a:p>
            <a:r>
              <a:rPr lang="en-US" b="1" dirty="0"/>
              <a:t>My research aims to :</a:t>
            </a:r>
          </a:p>
          <a:p>
            <a:pPr marL="285750" indent="-285750">
              <a:buFont typeface="ESRI ArcPad" panose="05000000000000000000" pitchFamily="2" charset="2"/>
              <a:buChar char="u"/>
            </a:pPr>
            <a:r>
              <a:rPr lang="en-US" dirty="0"/>
              <a:t>explore onward migration within specific migrant communities in Japan.</a:t>
            </a:r>
          </a:p>
          <a:p>
            <a:pPr marL="285750" indent="-285750">
              <a:buFont typeface="ESRI ArcPad" panose="05000000000000000000" pitchFamily="2" charset="2"/>
              <a:buChar char="u"/>
            </a:pPr>
            <a:r>
              <a:rPr lang="en-US" dirty="0"/>
              <a:t>focusing on the motivations behind internal relocation within their new destination.</a:t>
            </a:r>
          </a:p>
          <a:p>
            <a:pPr marL="285750" indent="-285750">
              <a:buFont typeface="ESRI ArcPad" panose="05000000000000000000" pitchFamily="2" charset="2"/>
              <a:buChar char="u"/>
            </a:pPr>
            <a:r>
              <a:rPr lang="en-US" dirty="0"/>
              <a:t>subsequent relocation across different regions worldwide. </a:t>
            </a:r>
          </a:p>
          <a:p>
            <a:pPr marL="285750" indent="-285750">
              <a:buFont typeface="ESRI ArcPad" panose="05000000000000000000" pitchFamily="2" charset="2"/>
              <a:buChar char="u"/>
            </a:pPr>
            <a:r>
              <a:rPr lang="en-US" dirty="0"/>
              <a:t>Looking to the experience of living in new environments motivates migrants. </a:t>
            </a:r>
          </a:p>
          <a:p>
            <a:pPr marL="285750" indent="-285750">
              <a:buFont typeface="ESRI ArcPad" panose="05000000000000000000" pitchFamily="2" charset="2"/>
              <a:buChar char="u"/>
            </a:pPr>
            <a:r>
              <a:rPr lang="en-US" dirty="0"/>
              <a:t>examine the relationship between the experience of international relocation and onward migration.</a:t>
            </a:r>
          </a:p>
          <a:p>
            <a:pPr marL="285750" indent="-285750">
              <a:buFont typeface="ESRI ArcPad" panose="05000000000000000000" pitchFamily="2" charset="2"/>
              <a:buChar char="u"/>
            </a:pPr>
            <a:r>
              <a:rPr lang="en-US" dirty="0"/>
              <a:t>exploring how these two phenomena interact and influence each other. ( </a:t>
            </a:r>
            <a:r>
              <a:rPr lang="en-US" b="1" dirty="0">
                <a:solidFill>
                  <a:srgbClr val="00B0F0"/>
                </a:solidFill>
              </a:rPr>
              <a:t>time span concept refer to the fact that having spent years in one destination equips migrants with more knowledge about opportunities and shortcomings of their current place</a:t>
            </a:r>
            <a:r>
              <a:rPr lang="en-US" dirty="0"/>
              <a:t>.)</a:t>
            </a:r>
          </a:p>
        </p:txBody>
      </p:sp>
    </p:spTree>
    <p:extLst>
      <p:ext uri="{BB962C8B-B14F-4D97-AF65-F5344CB8AC3E}">
        <p14:creationId xmlns:p14="http://schemas.microsoft.com/office/powerpoint/2010/main" val="215963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ircle: Hollow 7">
            <a:extLst>
              <a:ext uri="{FF2B5EF4-FFF2-40B4-BE49-F238E27FC236}">
                <a16:creationId xmlns:a16="http://schemas.microsoft.com/office/drawing/2014/main" id="{5F6743B3-8DB1-1B72-0B30-766615C1F012}"/>
              </a:ext>
            </a:extLst>
          </p:cNvPr>
          <p:cNvSpPr/>
          <p:nvPr/>
        </p:nvSpPr>
        <p:spPr>
          <a:xfrm>
            <a:off x="7388781" y="2022081"/>
            <a:ext cx="2689823" cy="2631176"/>
          </a:xfrm>
          <a:prstGeom prst="donut">
            <a:avLst>
              <a:gd name="adj" fmla="val 854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latin typeface="Aptos" panose="020B0004020202020204" pitchFamily="34" charset="0"/>
            </a:endParaRPr>
          </a:p>
        </p:txBody>
      </p:sp>
      <p:pic>
        <p:nvPicPr>
          <p:cNvPr id="17" name="Graphic 16" descr="Line arrow: Counter-clockwise curve outline">
            <a:extLst>
              <a:ext uri="{FF2B5EF4-FFF2-40B4-BE49-F238E27FC236}">
                <a16:creationId xmlns:a16="http://schemas.microsoft.com/office/drawing/2014/main" id="{5ABF977B-027A-B2BF-A9C5-19310B4B56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739041">
            <a:off x="8142117" y="681970"/>
            <a:ext cx="1159101" cy="2161318"/>
          </a:xfrm>
          <a:prstGeom prst="rect">
            <a:avLst/>
          </a:prstGeom>
        </p:spPr>
      </p:pic>
      <p:pic>
        <p:nvPicPr>
          <p:cNvPr id="18" name="Graphic 17" descr="Line arrow: Counter-clockwise curve outline">
            <a:extLst>
              <a:ext uri="{FF2B5EF4-FFF2-40B4-BE49-F238E27FC236}">
                <a16:creationId xmlns:a16="http://schemas.microsoft.com/office/drawing/2014/main" id="{AB5AC760-27E0-95C1-4908-A74BDDE6A3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44263">
            <a:off x="6599374" y="2233769"/>
            <a:ext cx="1331686" cy="2108503"/>
          </a:xfrm>
          <a:prstGeom prst="rect">
            <a:avLst/>
          </a:prstGeom>
        </p:spPr>
      </p:pic>
      <p:pic>
        <p:nvPicPr>
          <p:cNvPr id="19" name="Graphic 18" descr="Line arrow: Counter-clockwise curve outline">
            <a:extLst>
              <a:ext uri="{FF2B5EF4-FFF2-40B4-BE49-F238E27FC236}">
                <a16:creationId xmlns:a16="http://schemas.microsoft.com/office/drawing/2014/main" id="{A91FA108-BB20-72ED-28D7-7AF748709F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640493">
            <a:off x="8249025" y="3818659"/>
            <a:ext cx="1245411" cy="2014884"/>
          </a:xfrm>
          <a:prstGeom prst="rect">
            <a:avLst/>
          </a:prstGeom>
        </p:spPr>
      </p:pic>
      <p:pic>
        <p:nvPicPr>
          <p:cNvPr id="20" name="Graphic 19" descr="Line arrow: Counter-clockwise curve outline">
            <a:extLst>
              <a:ext uri="{FF2B5EF4-FFF2-40B4-BE49-F238E27FC236}">
                <a16:creationId xmlns:a16="http://schemas.microsoft.com/office/drawing/2014/main" id="{6B986F4D-4F15-872C-54ED-B119E25E4F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34115">
            <a:off x="9609224" y="2287025"/>
            <a:ext cx="1259441" cy="1994114"/>
          </a:xfrm>
          <a:prstGeom prst="rect">
            <a:avLst/>
          </a:prstGeom>
        </p:spPr>
      </p:pic>
      <p:sp>
        <p:nvSpPr>
          <p:cNvPr id="24" name="TextBox 23">
            <a:extLst>
              <a:ext uri="{FF2B5EF4-FFF2-40B4-BE49-F238E27FC236}">
                <a16:creationId xmlns:a16="http://schemas.microsoft.com/office/drawing/2014/main" id="{3DD7497B-166F-A3E5-C74B-B35721C009AF}"/>
              </a:ext>
            </a:extLst>
          </p:cNvPr>
          <p:cNvSpPr txBox="1"/>
          <p:nvPr/>
        </p:nvSpPr>
        <p:spPr>
          <a:xfrm>
            <a:off x="7810987" y="3172365"/>
            <a:ext cx="2312011"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b="1" dirty="0">
                <a:ln/>
                <a:solidFill>
                  <a:sysClr val="windowText" lastClr="000000"/>
                </a:solidFill>
                <a:effectLst>
                  <a:glow rad="228600">
                    <a:schemeClr val="accent4">
                      <a:satMod val="175000"/>
                      <a:alpha val="40000"/>
                    </a:schemeClr>
                  </a:glow>
                </a:effectLst>
                <a:latin typeface="Aptos" panose="020B0004020202020204" pitchFamily="34" charset="0"/>
              </a:rPr>
              <a:t>Human Migration</a:t>
            </a:r>
          </a:p>
        </p:txBody>
      </p:sp>
      <p:sp>
        <p:nvSpPr>
          <p:cNvPr id="26" name="TextBox 25">
            <a:extLst>
              <a:ext uri="{FF2B5EF4-FFF2-40B4-BE49-F238E27FC236}">
                <a16:creationId xmlns:a16="http://schemas.microsoft.com/office/drawing/2014/main" id="{176EF23E-F20C-5161-92A5-D473199793F7}"/>
              </a:ext>
            </a:extLst>
          </p:cNvPr>
          <p:cNvSpPr txBox="1"/>
          <p:nvPr/>
        </p:nvSpPr>
        <p:spPr>
          <a:xfrm rot="322753">
            <a:off x="7905185" y="1154411"/>
            <a:ext cx="1933089" cy="69066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prstTxWarp prst="textArchUp">
              <a:avLst>
                <a:gd name="adj" fmla="val 9107895"/>
              </a:avLst>
            </a:prstTxWarp>
            <a:spAutoFit/>
          </a:bodyPr>
          <a:lstStyle/>
          <a:p>
            <a:pPr algn="ctr"/>
            <a:r>
              <a:rPr lang="en-US" sz="2000" b="1" i="0" dirty="0">
                <a:solidFill>
                  <a:srgbClr val="0D0D0D"/>
                </a:solidFill>
                <a:effectLst/>
                <a:highlight>
                  <a:srgbClr val="FFFFFF"/>
                </a:highlight>
                <a:latin typeface="Aptos" panose="020B0004020202020204" pitchFamily="34" charset="0"/>
              </a:rPr>
              <a:t>strategic decisions</a:t>
            </a:r>
          </a:p>
        </p:txBody>
      </p:sp>
      <p:sp>
        <p:nvSpPr>
          <p:cNvPr id="28" name="TextBox 27">
            <a:extLst>
              <a:ext uri="{FF2B5EF4-FFF2-40B4-BE49-F238E27FC236}">
                <a16:creationId xmlns:a16="http://schemas.microsoft.com/office/drawing/2014/main" id="{9E6ED196-5FBA-CBC8-4CBF-A38110570265}"/>
              </a:ext>
            </a:extLst>
          </p:cNvPr>
          <p:cNvSpPr txBox="1"/>
          <p:nvPr/>
        </p:nvSpPr>
        <p:spPr>
          <a:xfrm rot="16637929">
            <a:off x="6122089" y="2754195"/>
            <a:ext cx="1979955" cy="83633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prstTxWarp prst="textArchUp">
              <a:avLst>
                <a:gd name="adj" fmla="val 11822616"/>
              </a:avLst>
            </a:prstTxWarp>
            <a:spAutoFit/>
          </a:bodyPr>
          <a:lstStyle/>
          <a:p>
            <a:pPr algn="ctr"/>
            <a:r>
              <a:rPr lang="en-US" sz="2000" b="1" i="0" dirty="0">
                <a:solidFill>
                  <a:srgbClr val="0D0D0D"/>
                </a:solidFill>
                <a:effectLst/>
                <a:highlight>
                  <a:srgbClr val="FFFFFF"/>
                </a:highlight>
                <a:latin typeface="Aptos" panose="020B0004020202020204" pitchFamily="34" charset="0"/>
              </a:rPr>
              <a:t>Benefits in</a:t>
            </a:r>
          </a:p>
          <a:p>
            <a:pPr algn="ctr"/>
            <a:r>
              <a:rPr lang="en-US" sz="2000" b="1" i="0" dirty="0">
                <a:solidFill>
                  <a:srgbClr val="0D0D0D"/>
                </a:solidFill>
                <a:effectLst/>
                <a:highlight>
                  <a:srgbClr val="FFFFFF"/>
                </a:highlight>
                <a:latin typeface="Aptos" panose="020B0004020202020204" pitchFamily="34" charset="0"/>
              </a:rPr>
              <a:t> destinations</a:t>
            </a:r>
          </a:p>
        </p:txBody>
      </p:sp>
      <p:sp>
        <p:nvSpPr>
          <p:cNvPr id="29" name="TextBox 28">
            <a:extLst>
              <a:ext uri="{FF2B5EF4-FFF2-40B4-BE49-F238E27FC236}">
                <a16:creationId xmlns:a16="http://schemas.microsoft.com/office/drawing/2014/main" id="{B28D5C49-8E52-678D-88C2-FA11A8AEFD87}"/>
              </a:ext>
            </a:extLst>
          </p:cNvPr>
          <p:cNvSpPr txBox="1"/>
          <p:nvPr/>
        </p:nvSpPr>
        <p:spPr>
          <a:xfrm rot="5400000">
            <a:off x="9600657" y="2935215"/>
            <a:ext cx="1933089" cy="69773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prstTxWarp prst="textArchUp">
              <a:avLst/>
            </a:prstTxWarp>
            <a:spAutoFit/>
          </a:bodyPr>
          <a:lstStyle/>
          <a:p>
            <a:pPr algn="ctr"/>
            <a:r>
              <a:rPr lang="en-US" b="1" i="0" dirty="0">
                <a:solidFill>
                  <a:srgbClr val="0D0D0D"/>
                </a:solidFill>
                <a:effectLst/>
                <a:highlight>
                  <a:srgbClr val="FFFFFF"/>
                </a:highlight>
                <a:latin typeface="Aptos" panose="020B0004020202020204" pitchFamily="34" charset="0"/>
              </a:rPr>
              <a:t>face uncertainty</a:t>
            </a:r>
          </a:p>
          <a:p>
            <a:pPr algn="ctr"/>
            <a:r>
              <a:rPr lang="en-US" b="1" i="0" dirty="0">
                <a:solidFill>
                  <a:srgbClr val="0D0D0D"/>
                </a:solidFill>
                <a:effectLst/>
                <a:highlight>
                  <a:srgbClr val="FFFFFF"/>
                </a:highlight>
                <a:latin typeface="Aptos" panose="020B0004020202020204" pitchFamily="34" charset="0"/>
              </a:rPr>
              <a:t>Inaccurate</a:t>
            </a:r>
          </a:p>
          <a:p>
            <a:pPr algn="ctr"/>
            <a:r>
              <a:rPr lang="en-US" b="1" i="0" dirty="0">
                <a:solidFill>
                  <a:srgbClr val="0D0D0D"/>
                </a:solidFill>
                <a:effectLst/>
                <a:highlight>
                  <a:srgbClr val="FFFFFF"/>
                </a:highlight>
                <a:latin typeface="Aptos" panose="020B0004020202020204" pitchFamily="34" charset="0"/>
              </a:rPr>
              <a:t> expectations</a:t>
            </a:r>
          </a:p>
        </p:txBody>
      </p:sp>
      <p:sp>
        <p:nvSpPr>
          <p:cNvPr id="30" name="TextBox 29">
            <a:extLst>
              <a:ext uri="{FF2B5EF4-FFF2-40B4-BE49-F238E27FC236}">
                <a16:creationId xmlns:a16="http://schemas.microsoft.com/office/drawing/2014/main" id="{FDB22A42-8814-1A2F-5562-71D6A1C3A921}"/>
              </a:ext>
            </a:extLst>
          </p:cNvPr>
          <p:cNvSpPr txBox="1"/>
          <p:nvPr/>
        </p:nvSpPr>
        <p:spPr>
          <a:xfrm>
            <a:off x="7875567" y="4736613"/>
            <a:ext cx="1933089" cy="69773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prstTxWarp prst="textArchDown">
              <a:avLst/>
            </a:prstTxWarp>
            <a:spAutoFit/>
          </a:bodyPr>
          <a:lstStyle/>
          <a:p>
            <a:pPr algn="ctr"/>
            <a:r>
              <a:rPr lang="en-US" sz="2000" b="1" i="0" dirty="0">
                <a:solidFill>
                  <a:srgbClr val="0D0D0D"/>
                </a:solidFill>
                <a:effectLst/>
                <a:highlight>
                  <a:srgbClr val="FFFFFF"/>
                </a:highlight>
                <a:latin typeface="Aptos" panose="020B0004020202020204" pitchFamily="34" charset="0"/>
              </a:rPr>
              <a:t>face uncertainty</a:t>
            </a:r>
          </a:p>
          <a:p>
            <a:pPr algn="ctr"/>
            <a:r>
              <a:rPr lang="en-US" sz="2000" b="1" i="0" dirty="0">
                <a:solidFill>
                  <a:srgbClr val="0D0D0D"/>
                </a:solidFill>
                <a:effectLst/>
                <a:highlight>
                  <a:srgbClr val="FFFFFF"/>
                </a:highlight>
                <a:latin typeface="Aptos" panose="020B0004020202020204" pitchFamily="34" charset="0"/>
              </a:rPr>
              <a:t>inaccurate expectations</a:t>
            </a:r>
          </a:p>
        </p:txBody>
      </p:sp>
      <p:sp>
        <p:nvSpPr>
          <p:cNvPr id="32" name="Minus Sign 31">
            <a:extLst>
              <a:ext uri="{FF2B5EF4-FFF2-40B4-BE49-F238E27FC236}">
                <a16:creationId xmlns:a16="http://schemas.microsoft.com/office/drawing/2014/main" id="{8B1B4081-ECA8-1C44-55BD-A4C2DB82ED77}"/>
              </a:ext>
            </a:extLst>
          </p:cNvPr>
          <p:cNvSpPr/>
          <p:nvPr/>
        </p:nvSpPr>
        <p:spPr>
          <a:xfrm>
            <a:off x="-391886" y="228600"/>
            <a:ext cx="5998029" cy="500743"/>
          </a:xfrm>
          <a:prstGeom prst="mathMin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95C15DF-D3D7-6FD4-90AA-A34BC63FC36F}"/>
              </a:ext>
            </a:extLst>
          </p:cNvPr>
          <p:cNvSpPr txBox="1"/>
          <p:nvPr/>
        </p:nvSpPr>
        <p:spPr>
          <a:xfrm>
            <a:off x="1219199" y="-2233"/>
            <a:ext cx="3995057" cy="461665"/>
          </a:xfrm>
          <a:prstGeom prst="rect">
            <a:avLst/>
          </a:prstGeom>
          <a:noFill/>
        </p:spPr>
        <p:txBody>
          <a:bodyPr wrap="square" rtlCol="0">
            <a:spAutoFit/>
          </a:bodyPr>
          <a:lstStyle/>
          <a:p>
            <a:r>
              <a:rPr lang="en-US" sz="2400" dirty="0">
                <a:latin typeface="Aptos" panose="020B0004020202020204" pitchFamily="34" charset="0"/>
              </a:rPr>
              <a:t>Overview of Paper </a:t>
            </a:r>
          </a:p>
        </p:txBody>
      </p:sp>
      <p:sp>
        <p:nvSpPr>
          <p:cNvPr id="35" name="TextBox 34">
            <a:extLst>
              <a:ext uri="{FF2B5EF4-FFF2-40B4-BE49-F238E27FC236}">
                <a16:creationId xmlns:a16="http://schemas.microsoft.com/office/drawing/2014/main" id="{743EB485-0A87-20B2-207F-F4F9904BA01E}"/>
              </a:ext>
            </a:extLst>
          </p:cNvPr>
          <p:cNvSpPr txBox="1"/>
          <p:nvPr/>
        </p:nvSpPr>
        <p:spPr>
          <a:xfrm>
            <a:off x="206829" y="702186"/>
            <a:ext cx="5399314" cy="923330"/>
          </a:xfrm>
          <a:prstGeom prst="rect">
            <a:avLst/>
          </a:prstGeom>
          <a:noFill/>
        </p:spPr>
        <p:txBody>
          <a:bodyPr wrap="square" rtlCol="0">
            <a:spAutoFit/>
          </a:bodyPr>
          <a:lstStyle/>
          <a:p>
            <a:pPr algn="just"/>
            <a:r>
              <a:rPr lang="en-US" b="1" i="0" dirty="0">
                <a:solidFill>
                  <a:schemeClr val="accent5">
                    <a:lumMod val="75000"/>
                  </a:schemeClr>
                </a:solidFill>
                <a:effectLst/>
                <a:highlight>
                  <a:srgbClr val="FFFFFF"/>
                </a:highlight>
                <a:latin typeface="Aptos" panose="020B0004020202020204" pitchFamily="34" charset="0"/>
              </a:rPr>
              <a:t>Traditional Assumption </a:t>
            </a:r>
            <a:r>
              <a:rPr lang="en-US" b="0" i="0" dirty="0">
                <a:solidFill>
                  <a:srgbClr val="0D0D0D"/>
                </a:solidFill>
                <a:effectLst/>
                <a:highlight>
                  <a:srgbClr val="FFFFFF"/>
                </a:highlight>
                <a:latin typeface="Aptos" panose="020B0004020202020204" pitchFamily="34" charset="0"/>
              </a:rPr>
              <a:t>&gt;&gt;&gt; migrants have all necessary information, but uncertainty may persist when choosing a destination.</a:t>
            </a:r>
          </a:p>
        </p:txBody>
      </p:sp>
      <p:sp>
        <p:nvSpPr>
          <p:cNvPr id="36" name="Arrow: Down 35">
            <a:extLst>
              <a:ext uri="{FF2B5EF4-FFF2-40B4-BE49-F238E27FC236}">
                <a16:creationId xmlns:a16="http://schemas.microsoft.com/office/drawing/2014/main" id="{2C1FDA69-CD7A-728C-4576-FDC788017272}"/>
              </a:ext>
            </a:extLst>
          </p:cNvPr>
          <p:cNvSpPr/>
          <p:nvPr/>
        </p:nvSpPr>
        <p:spPr>
          <a:xfrm>
            <a:off x="2449285" y="1676400"/>
            <a:ext cx="609599" cy="257514"/>
          </a:xfrm>
          <a:prstGeom prst="downArrow">
            <a:avLst>
              <a:gd name="adj1" fmla="val 56250"/>
              <a:gd name="adj2" fmla="val 6503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TextBox 36">
            <a:extLst>
              <a:ext uri="{FF2B5EF4-FFF2-40B4-BE49-F238E27FC236}">
                <a16:creationId xmlns:a16="http://schemas.microsoft.com/office/drawing/2014/main" id="{D6314106-32E3-F238-787E-4B0F9E5B711F}"/>
              </a:ext>
            </a:extLst>
          </p:cNvPr>
          <p:cNvSpPr txBox="1"/>
          <p:nvPr/>
        </p:nvSpPr>
        <p:spPr>
          <a:xfrm>
            <a:off x="196707" y="2056455"/>
            <a:ext cx="5515181" cy="646331"/>
          </a:xfrm>
          <a:prstGeom prst="rect">
            <a:avLst/>
          </a:prstGeom>
          <a:noFill/>
        </p:spPr>
        <p:txBody>
          <a:bodyPr wrap="square" rtlCol="0">
            <a:spAutoFit/>
          </a:bodyPr>
          <a:lstStyle/>
          <a:p>
            <a:r>
              <a:rPr lang="en-US" b="1" i="0" dirty="0">
                <a:solidFill>
                  <a:schemeClr val="accent5">
                    <a:lumMod val="75000"/>
                  </a:schemeClr>
                </a:solidFill>
                <a:effectLst/>
                <a:highlight>
                  <a:srgbClr val="FFFFFF"/>
                </a:highlight>
                <a:latin typeface="Aptos" panose="020B0004020202020204" pitchFamily="34" charset="0"/>
              </a:rPr>
              <a:t>To cope with uncertainty </a:t>
            </a:r>
            <a:r>
              <a:rPr lang="en-US" b="0" i="0" dirty="0">
                <a:solidFill>
                  <a:srgbClr val="0D0D0D"/>
                </a:solidFill>
                <a:effectLst/>
                <a:highlight>
                  <a:srgbClr val="FFFFFF"/>
                </a:highlight>
                <a:latin typeface="Aptos" panose="020B0004020202020204" pitchFamily="34" charset="0"/>
              </a:rPr>
              <a:t>&gt;&gt;&gt; Estimating Gravity Model derived from a location-decision problem</a:t>
            </a:r>
          </a:p>
        </p:txBody>
      </p:sp>
      <p:sp>
        <p:nvSpPr>
          <p:cNvPr id="40" name="TextBox 39">
            <a:extLst>
              <a:ext uri="{FF2B5EF4-FFF2-40B4-BE49-F238E27FC236}">
                <a16:creationId xmlns:a16="http://schemas.microsoft.com/office/drawing/2014/main" id="{3F1F83A9-33DE-4B5F-5BA7-34ABBE33A4AB}"/>
              </a:ext>
            </a:extLst>
          </p:cNvPr>
          <p:cNvSpPr txBox="1"/>
          <p:nvPr/>
        </p:nvSpPr>
        <p:spPr>
          <a:xfrm>
            <a:off x="228847" y="2983190"/>
            <a:ext cx="5515181" cy="1200329"/>
          </a:xfrm>
          <a:prstGeom prst="rect">
            <a:avLst/>
          </a:prstGeom>
          <a:noFill/>
        </p:spPr>
        <p:txBody>
          <a:bodyPr wrap="square" rtlCol="0">
            <a:spAutoFit/>
          </a:bodyPr>
          <a:lstStyle/>
          <a:p>
            <a:r>
              <a:rPr lang="en-US" b="1" i="0" dirty="0">
                <a:solidFill>
                  <a:schemeClr val="accent5">
                    <a:lumMod val="75000"/>
                  </a:schemeClr>
                </a:solidFill>
                <a:effectLst/>
                <a:highlight>
                  <a:srgbClr val="FFFFFF"/>
                </a:highlight>
                <a:latin typeface="Aptos" panose="020B0004020202020204" pitchFamily="34" charset="0"/>
              </a:rPr>
              <a:t>This estimation of gravity model</a:t>
            </a:r>
            <a:r>
              <a:rPr lang="en-US" b="0" i="0" dirty="0">
                <a:solidFill>
                  <a:srgbClr val="0D0D0D"/>
                </a:solidFill>
                <a:effectLst/>
                <a:highlight>
                  <a:srgbClr val="FFFFFF"/>
                </a:highlight>
                <a:latin typeface="Aptos" panose="020B0004020202020204" pitchFamily="34" charset="0"/>
              </a:rPr>
              <a:t>&gt;&gt;&gt; reflecting migrants' incentives to gather information before moving.</a:t>
            </a:r>
          </a:p>
          <a:p>
            <a:endParaRPr lang="en-US" b="0" i="0" dirty="0">
              <a:solidFill>
                <a:srgbClr val="0D0D0D"/>
              </a:solidFill>
              <a:effectLst/>
              <a:highlight>
                <a:srgbClr val="FFFFFF"/>
              </a:highlight>
              <a:latin typeface="Aptos" panose="020B0004020202020204" pitchFamily="34" charset="0"/>
            </a:endParaRPr>
          </a:p>
        </p:txBody>
      </p:sp>
      <p:sp>
        <p:nvSpPr>
          <p:cNvPr id="41" name="Arrow: Down 40">
            <a:extLst>
              <a:ext uri="{FF2B5EF4-FFF2-40B4-BE49-F238E27FC236}">
                <a16:creationId xmlns:a16="http://schemas.microsoft.com/office/drawing/2014/main" id="{F92577FC-E886-2968-6BE1-FCD8D9821382}"/>
              </a:ext>
            </a:extLst>
          </p:cNvPr>
          <p:cNvSpPr/>
          <p:nvPr/>
        </p:nvSpPr>
        <p:spPr>
          <a:xfrm>
            <a:off x="2449285" y="2707593"/>
            <a:ext cx="609599" cy="257514"/>
          </a:xfrm>
          <a:prstGeom prst="downArrow">
            <a:avLst>
              <a:gd name="adj1" fmla="val 56250"/>
              <a:gd name="adj2" fmla="val 6503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2" name="Arrow: Down 41">
            <a:extLst>
              <a:ext uri="{FF2B5EF4-FFF2-40B4-BE49-F238E27FC236}">
                <a16:creationId xmlns:a16="http://schemas.microsoft.com/office/drawing/2014/main" id="{EBB8FFD1-C645-3019-316E-2A94396FCB64}"/>
              </a:ext>
            </a:extLst>
          </p:cNvPr>
          <p:cNvSpPr/>
          <p:nvPr/>
        </p:nvSpPr>
        <p:spPr>
          <a:xfrm>
            <a:off x="2449285" y="3793831"/>
            <a:ext cx="609599" cy="257514"/>
          </a:xfrm>
          <a:prstGeom prst="downArrow">
            <a:avLst>
              <a:gd name="adj1" fmla="val 56250"/>
              <a:gd name="adj2" fmla="val 6503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3" name="TextBox 42">
            <a:extLst>
              <a:ext uri="{FF2B5EF4-FFF2-40B4-BE49-F238E27FC236}">
                <a16:creationId xmlns:a16="http://schemas.microsoft.com/office/drawing/2014/main" id="{0EE0635B-B5BC-D828-1F5E-BF5307BEC6D3}"/>
              </a:ext>
            </a:extLst>
          </p:cNvPr>
          <p:cNvSpPr txBox="1"/>
          <p:nvPr/>
        </p:nvSpPr>
        <p:spPr>
          <a:xfrm>
            <a:off x="779523" y="4167937"/>
            <a:ext cx="4209207" cy="369332"/>
          </a:xfrm>
          <a:prstGeom prst="rect">
            <a:avLst/>
          </a:prstGeom>
          <a:noFill/>
        </p:spPr>
        <p:txBody>
          <a:bodyPr wrap="square" rtlCol="0">
            <a:spAutoFit/>
          </a:bodyPr>
          <a:lstStyle/>
          <a:p>
            <a:r>
              <a:rPr lang="en-US" b="1" i="0">
                <a:solidFill>
                  <a:srgbClr val="0D0D0D"/>
                </a:solidFill>
                <a:effectLst/>
                <a:highlight>
                  <a:srgbClr val="FFFFFF"/>
                </a:highlight>
                <a:latin typeface="Aptos" panose="020B0004020202020204" pitchFamily="34" charset="0"/>
              </a:rPr>
              <a:t>Using data on bilateral migration flows</a:t>
            </a:r>
            <a:endParaRPr lang="en-US" b="1" i="0" dirty="0">
              <a:solidFill>
                <a:srgbClr val="0D0D0D"/>
              </a:solidFill>
              <a:effectLst/>
              <a:highlight>
                <a:srgbClr val="FFFFFF"/>
              </a:highlight>
              <a:latin typeface="Aptos" panose="020B0004020202020204" pitchFamily="34" charset="0"/>
            </a:endParaRPr>
          </a:p>
        </p:txBody>
      </p:sp>
      <p:sp>
        <p:nvSpPr>
          <p:cNvPr id="44" name="TextBox 43">
            <a:extLst>
              <a:ext uri="{FF2B5EF4-FFF2-40B4-BE49-F238E27FC236}">
                <a16:creationId xmlns:a16="http://schemas.microsoft.com/office/drawing/2014/main" id="{1AC2C9D7-BC2A-8F0E-FA09-F1CEECEDC68C}"/>
              </a:ext>
            </a:extLst>
          </p:cNvPr>
          <p:cNvSpPr txBox="1"/>
          <p:nvPr/>
        </p:nvSpPr>
        <p:spPr>
          <a:xfrm>
            <a:off x="604406" y="5296090"/>
            <a:ext cx="4389979" cy="1200329"/>
          </a:xfrm>
          <a:custGeom>
            <a:avLst/>
            <a:gdLst>
              <a:gd name="connsiteX0" fmla="*/ 0 w 4389979"/>
              <a:gd name="connsiteY0" fmla="*/ 0 h 1200329"/>
              <a:gd name="connsiteX1" fmla="*/ 4389979 w 4389979"/>
              <a:gd name="connsiteY1" fmla="*/ 0 h 1200329"/>
              <a:gd name="connsiteX2" fmla="*/ 4389979 w 4389979"/>
              <a:gd name="connsiteY2" fmla="*/ 1200329 h 1200329"/>
              <a:gd name="connsiteX3" fmla="*/ 0 w 4389979"/>
              <a:gd name="connsiteY3" fmla="*/ 1200329 h 1200329"/>
              <a:gd name="connsiteX4" fmla="*/ 0 w 4389979"/>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9979" h="1200329" fill="none" extrusionOk="0">
                <a:moveTo>
                  <a:pt x="0" y="0"/>
                </a:moveTo>
                <a:cubicBezTo>
                  <a:pt x="1909293" y="-80667"/>
                  <a:pt x="2465481" y="-144503"/>
                  <a:pt x="4389979" y="0"/>
                </a:cubicBezTo>
                <a:cubicBezTo>
                  <a:pt x="4349904" y="246066"/>
                  <a:pt x="4335827" y="669375"/>
                  <a:pt x="4389979" y="1200329"/>
                </a:cubicBezTo>
                <a:cubicBezTo>
                  <a:pt x="3024277" y="1360634"/>
                  <a:pt x="993055" y="1095106"/>
                  <a:pt x="0" y="1200329"/>
                </a:cubicBezTo>
                <a:cubicBezTo>
                  <a:pt x="106788" y="717522"/>
                  <a:pt x="83770" y="362857"/>
                  <a:pt x="0" y="0"/>
                </a:cubicBezTo>
                <a:close/>
              </a:path>
              <a:path w="4389979" h="1200329" stroke="0" extrusionOk="0">
                <a:moveTo>
                  <a:pt x="0" y="0"/>
                </a:moveTo>
                <a:cubicBezTo>
                  <a:pt x="983549" y="15324"/>
                  <a:pt x="3773210" y="68829"/>
                  <a:pt x="4389979" y="0"/>
                </a:cubicBezTo>
                <a:cubicBezTo>
                  <a:pt x="4452804" y="440288"/>
                  <a:pt x="4380291" y="950358"/>
                  <a:pt x="4389979" y="1200329"/>
                </a:cubicBezTo>
                <a:cubicBezTo>
                  <a:pt x="2694578" y="1304406"/>
                  <a:pt x="1196284" y="1257878"/>
                  <a:pt x="0" y="1200329"/>
                </a:cubicBezTo>
                <a:cubicBezTo>
                  <a:pt x="-21637" y="1024496"/>
                  <a:pt x="47265" y="337463"/>
                  <a:pt x="0" y="0"/>
                </a:cubicBezTo>
                <a:close/>
              </a:path>
            </a:pathLst>
          </a:custGeom>
          <a:ln w="19050">
            <a:extLst>
              <a:ext uri="{C807C97D-BFC1-408E-A445-0C87EB9F89A2}">
                <ask:lineSketchStyleProps xmlns:ask="http://schemas.microsoft.com/office/drawing/2018/sketchyshapes" sd="2798133177">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i="0" dirty="0">
                <a:solidFill>
                  <a:schemeClr val="accent1">
                    <a:lumMod val="75000"/>
                  </a:schemeClr>
                </a:solidFill>
                <a:highlight>
                  <a:srgbClr val="FFFFFF"/>
                </a:highlight>
                <a:latin typeface="Aptos" panose="020B0004020202020204" pitchFamily="34" charset="0"/>
              </a:rPr>
              <a:t>migrants invest more in information acquisition when economic conditions change in potential destinations, leading to increased migration flows.</a:t>
            </a:r>
          </a:p>
        </p:txBody>
      </p:sp>
      <p:sp>
        <p:nvSpPr>
          <p:cNvPr id="46" name="TextBox 45">
            <a:extLst>
              <a:ext uri="{FF2B5EF4-FFF2-40B4-BE49-F238E27FC236}">
                <a16:creationId xmlns:a16="http://schemas.microsoft.com/office/drawing/2014/main" id="{F448C552-E84F-4CDC-1775-3AEA4A44BDCD}"/>
              </a:ext>
            </a:extLst>
          </p:cNvPr>
          <p:cNvSpPr txBox="1"/>
          <p:nvPr/>
        </p:nvSpPr>
        <p:spPr>
          <a:xfrm>
            <a:off x="2140811" y="4653257"/>
            <a:ext cx="1317171" cy="461665"/>
          </a:xfrm>
          <a:prstGeom prst="rect">
            <a:avLst/>
          </a:prstGeom>
          <a:noFill/>
        </p:spPr>
        <p:txBody>
          <a:bodyPr wrap="square" rtlCol="0">
            <a:spAutoFit/>
          </a:bodyPr>
          <a:lstStyle/>
          <a:p>
            <a:r>
              <a:rPr lang="en-US" sz="2400" b="1" dirty="0">
                <a:solidFill>
                  <a:srgbClr val="C00000"/>
                </a:solidFill>
                <a:effectLst>
                  <a:outerShdw blurRad="38100" dist="38100" dir="2700000" algn="tl">
                    <a:srgbClr val="000000">
                      <a:alpha val="43137"/>
                    </a:srgbClr>
                  </a:outerShdw>
                </a:effectLst>
              </a:rPr>
              <a:t>Findings</a:t>
            </a:r>
          </a:p>
        </p:txBody>
      </p:sp>
    </p:spTree>
    <p:extLst>
      <p:ext uri="{BB962C8B-B14F-4D97-AF65-F5344CB8AC3E}">
        <p14:creationId xmlns:p14="http://schemas.microsoft.com/office/powerpoint/2010/main" val="299867442"/>
      </p:ext>
    </p:extLst>
  </p:cSld>
  <p:clrMapOvr>
    <a:masterClrMapping/>
  </p:clrMapOvr>
  <mc:AlternateContent xmlns:mc="http://schemas.openxmlformats.org/markup-compatibility/2006" xmlns:p14="http://schemas.microsoft.com/office/powerpoint/2010/main">
    <mc:Choice Requires="p14">
      <p:transition spd="slow" p14:dur="2000" advTm="19586"/>
    </mc:Choice>
    <mc:Fallback xmlns="">
      <p:transition spd="slow" advTm="195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0"/>
                                        <p:tgtEl>
                                          <p:spTgt spid="35"/>
                                        </p:tgtEl>
                                      </p:cBhvr>
                                    </p:animEffect>
                                    <p:anim calcmode="lin" valueType="num">
                                      <p:cBhvr>
                                        <p:cTn id="40" dur="1000" fill="hold"/>
                                        <p:tgtEl>
                                          <p:spTgt spid="35"/>
                                        </p:tgtEl>
                                        <p:attrNameLst>
                                          <p:attrName>ppt_x</p:attrName>
                                        </p:attrNameLst>
                                      </p:cBhvr>
                                      <p:tavLst>
                                        <p:tav tm="0">
                                          <p:val>
                                            <p:strVal val="#ppt_x"/>
                                          </p:val>
                                        </p:tav>
                                        <p:tav tm="100000">
                                          <p:val>
                                            <p:strVal val="#ppt_x"/>
                                          </p:val>
                                        </p:tav>
                                      </p:tavLst>
                                    </p:anim>
                                    <p:anim calcmode="lin" valueType="num">
                                      <p:cBhvr>
                                        <p:cTn id="41" dur="1000" fill="hold"/>
                                        <p:tgtEl>
                                          <p:spTgt spid="3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1000"/>
                                        <p:tgtEl>
                                          <p:spTgt spid="41"/>
                                        </p:tgtEl>
                                      </p:cBhvr>
                                    </p:animEffect>
                                    <p:anim calcmode="lin" valueType="num">
                                      <p:cBhvr>
                                        <p:cTn id="55" dur="1000" fill="hold"/>
                                        <p:tgtEl>
                                          <p:spTgt spid="41"/>
                                        </p:tgtEl>
                                        <p:attrNameLst>
                                          <p:attrName>ppt_x</p:attrName>
                                        </p:attrNameLst>
                                      </p:cBhvr>
                                      <p:tavLst>
                                        <p:tav tm="0">
                                          <p:val>
                                            <p:strVal val="#ppt_x"/>
                                          </p:val>
                                        </p:tav>
                                        <p:tav tm="100000">
                                          <p:val>
                                            <p:strVal val="#ppt_x"/>
                                          </p:val>
                                        </p:tav>
                                      </p:tavLst>
                                    </p:anim>
                                    <p:anim calcmode="lin" valueType="num">
                                      <p:cBhvr>
                                        <p:cTn id="56" dur="1000" fill="hold"/>
                                        <p:tgtEl>
                                          <p:spTgt spid="4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1000"/>
                                        <p:tgtEl>
                                          <p:spTgt spid="40"/>
                                        </p:tgtEl>
                                      </p:cBhvr>
                                    </p:animEffect>
                                    <p:anim calcmode="lin" valueType="num">
                                      <p:cBhvr>
                                        <p:cTn id="60" dur="1000" fill="hold"/>
                                        <p:tgtEl>
                                          <p:spTgt spid="40"/>
                                        </p:tgtEl>
                                        <p:attrNameLst>
                                          <p:attrName>ppt_x</p:attrName>
                                        </p:attrNameLst>
                                      </p:cBhvr>
                                      <p:tavLst>
                                        <p:tav tm="0">
                                          <p:val>
                                            <p:strVal val="#ppt_x"/>
                                          </p:val>
                                        </p:tav>
                                        <p:tav tm="100000">
                                          <p:val>
                                            <p:strVal val="#ppt_x"/>
                                          </p:val>
                                        </p:tav>
                                      </p:tavLst>
                                    </p:anim>
                                    <p:anim calcmode="lin" valueType="num">
                                      <p:cBhvr>
                                        <p:cTn id="61" dur="1000" fill="hold"/>
                                        <p:tgtEl>
                                          <p:spTgt spid="4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1000"/>
                                        <p:tgtEl>
                                          <p:spTgt spid="43"/>
                                        </p:tgtEl>
                                      </p:cBhvr>
                                    </p:animEffect>
                                    <p:anim calcmode="lin" valueType="num">
                                      <p:cBhvr>
                                        <p:cTn id="70" dur="1000" fill="hold"/>
                                        <p:tgtEl>
                                          <p:spTgt spid="43"/>
                                        </p:tgtEl>
                                        <p:attrNameLst>
                                          <p:attrName>ppt_x</p:attrName>
                                        </p:attrNameLst>
                                      </p:cBhvr>
                                      <p:tavLst>
                                        <p:tav tm="0">
                                          <p:val>
                                            <p:strVal val="#ppt_x"/>
                                          </p:val>
                                        </p:tav>
                                        <p:tav tm="100000">
                                          <p:val>
                                            <p:strVal val="#ppt_x"/>
                                          </p:val>
                                        </p:tav>
                                      </p:tavLst>
                                    </p:anim>
                                    <p:anim calcmode="lin" valueType="num">
                                      <p:cBhvr>
                                        <p:cTn id="71" dur="1000" fill="hold"/>
                                        <p:tgtEl>
                                          <p:spTgt spid="4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1000"/>
                                        <p:tgtEl>
                                          <p:spTgt spid="46"/>
                                        </p:tgtEl>
                                      </p:cBhvr>
                                    </p:animEffect>
                                    <p:anim calcmode="lin" valueType="num">
                                      <p:cBhvr>
                                        <p:cTn id="75" dur="1000" fill="hold"/>
                                        <p:tgtEl>
                                          <p:spTgt spid="46"/>
                                        </p:tgtEl>
                                        <p:attrNameLst>
                                          <p:attrName>ppt_x</p:attrName>
                                        </p:attrNameLst>
                                      </p:cBhvr>
                                      <p:tavLst>
                                        <p:tav tm="0">
                                          <p:val>
                                            <p:strVal val="#ppt_x"/>
                                          </p:val>
                                        </p:tav>
                                        <p:tav tm="100000">
                                          <p:val>
                                            <p:strVal val="#ppt_x"/>
                                          </p:val>
                                        </p:tav>
                                      </p:tavLst>
                                    </p:anim>
                                    <p:anim calcmode="lin" valueType="num">
                                      <p:cBhvr>
                                        <p:cTn id="76" dur="1000" fill="hold"/>
                                        <p:tgtEl>
                                          <p:spTgt spid="4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1000"/>
                                        <p:tgtEl>
                                          <p:spTgt spid="44"/>
                                        </p:tgtEl>
                                      </p:cBhvr>
                                    </p:animEffect>
                                    <p:anim calcmode="lin" valueType="num">
                                      <p:cBhvr>
                                        <p:cTn id="80" dur="1000" fill="hold"/>
                                        <p:tgtEl>
                                          <p:spTgt spid="44"/>
                                        </p:tgtEl>
                                        <p:attrNameLst>
                                          <p:attrName>ppt_x</p:attrName>
                                        </p:attrNameLst>
                                      </p:cBhvr>
                                      <p:tavLst>
                                        <p:tav tm="0">
                                          <p:val>
                                            <p:strVal val="#ppt_x"/>
                                          </p:val>
                                        </p:tav>
                                        <p:tav tm="100000">
                                          <p:val>
                                            <p:strVal val="#ppt_x"/>
                                          </p:val>
                                        </p:tav>
                                      </p:tavLst>
                                    </p:anim>
                                    <p:anim calcmode="lin" valueType="num">
                                      <p:cBhvr>
                                        <p:cTn id="8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p:bldP spid="26" grpId="0"/>
      <p:bldP spid="28" grpId="0"/>
      <p:bldP spid="29" grpId="0"/>
      <p:bldP spid="30" grpId="0"/>
      <p:bldP spid="35" grpId="0"/>
      <p:bldP spid="36" grpId="0" animBg="1"/>
      <p:bldP spid="37" grpId="0"/>
      <p:bldP spid="40" grpId="0"/>
      <p:bldP spid="41" grpId="0" animBg="1"/>
      <p:bldP spid="42" grpId="0" animBg="1"/>
      <p:bldP spid="43" grpId="0"/>
      <p:bldP spid="44" grpId="0" animBg="1"/>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Sign 3">
            <a:extLst>
              <a:ext uri="{FF2B5EF4-FFF2-40B4-BE49-F238E27FC236}">
                <a16:creationId xmlns:a16="http://schemas.microsoft.com/office/drawing/2014/main" id="{30003BEE-8DA1-B67C-5999-37D7052AD8B9}"/>
              </a:ext>
            </a:extLst>
          </p:cNvPr>
          <p:cNvSpPr/>
          <p:nvPr/>
        </p:nvSpPr>
        <p:spPr>
          <a:xfrm>
            <a:off x="-674915" y="272142"/>
            <a:ext cx="5998029" cy="500743"/>
          </a:xfrm>
          <a:prstGeom prst="mathMin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3A1AA0B-C974-30FB-12E8-02DF8C7A0E07}"/>
              </a:ext>
            </a:extLst>
          </p:cNvPr>
          <p:cNvSpPr txBox="1"/>
          <p:nvPr/>
        </p:nvSpPr>
        <p:spPr>
          <a:xfrm>
            <a:off x="239486" y="76199"/>
            <a:ext cx="3973285" cy="391886"/>
          </a:xfrm>
          <a:prstGeom prst="rect">
            <a:avLst/>
          </a:prstGeom>
          <a:noFill/>
        </p:spPr>
        <p:txBody>
          <a:bodyPr wrap="square">
            <a:spAutoFit/>
          </a:bodyPr>
          <a:lstStyle/>
          <a:p>
            <a:pPr marL="0" marR="0" algn="ctr">
              <a:lnSpc>
                <a:spcPct val="115000"/>
              </a:lnSpc>
              <a:spcBef>
                <a:spcPts val="0"/>
              </a:spcBef>
              <a:spcAft>
                <a:spcPts val="800"/>
              </a:spcAft>
            </a:pPr>
            <a:r>
              <a:rPr lang="en-US" sz="1800" b="1" kern="100" dirty="0">
                <a:effectLst/>
                <a:latin typeface="Aptos" panose="020B0004020202020204" pitchFamily="34" charset="0"/>
                <a:ea typeface="Yu Mincho" panose="02020400000000000000" pitchFamily="18" charset="-128"/>
                <a:cs typeface="Arial" panose="020B0604020202020204" pitchFamily="34" charset="0"/>
              </a:rPr>
              <a:t>What the paper is going to say?</a:t>
            </a:r>
            <a:endParaRPr lang="en-US" sz="2000" kern="100" dirty="0">
              <a:effectLst/>
              <a:latin typeface="Aptos" panose="020B0004020202020204" pitchFamily="34" charset="0"/>
              <a:ea typeface="Yu Mincho" panose="02020400000000000000" pitchFamily="18" charset="-128"/>
              <a:cs typeface="Arial" panose="020B0604020202020204" pitchFamily="34" charset="0"/>
            </a:endParaRPr>
          </a:p>
        </p:txBody>
      </p:sp>
      <p:sp>
        <p:nvSpPr>
          <p:cNvPr id="7" name="Rectangle: Rounded Corners 6">
            <a:extLst>
              <a:ext uri="{FF2B5EF4-FFF2-40B4-BE49-F238E27FC236}">
                <a16:creationId xmlns:a16="http://schemas.microsoft.com/office/drawing/2014/main" id="{9266FA1C-6299-10A6-152F-DFDE8FD73807}"/>
              </a:ext>
            </a:extLst>
          </p:cNvPr>
          <p:cNvSpPr/>
          <p:nvPr/>
        </p:nvSpPr>
        <p:spPr>
          <a:xfrm>
            <a:off x="1110344" y="1347110"/>
            <a:ext cx="9185468" cy="734867"/>
          </a:xfrm>
          <a:prstGeom prst="roundRect">
            <a:avLst/>
          </a:prstGeom>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effectLst/>
                <a:latin typeface="Aptos" panose="020B0004020202020204" pitchFamily="34" charset="0"/>
                <a:ea typeface="Yu Mincho" panose="02020400000000000000" pitchFamily="18" charset="-128"/>
                <a:cs typeface="Arial" panose="020B0604020202020204" pitchFamily="34" charset="0"/>
              </a:rPr>
              <a:t>significant contributions to understanding migration decisions by addressing rational inattention </a:t>
            </a:r>
            <a:endParaRPr lang="en-US" sz="2000" dirty="0"/>
          </a:p>
        </p:txBody>
      </p:sp>
      <p:sp>
        <p:nvSpPr>
          <p:cNvPr id="8" name="Rectangle: Rounded Corners 7">
            <a:extLst>
              <a:ext uri="{FF2B5EF4-FFF2-40B4-BE49-F238E27FC236}">
                <a16:creationId xmlns:a16="http://schemas.microsoft.com/office/drawing/2014/main" id="{EDF4DDA1-0A2A-48D3-FDE0-BAA1EFA3F947}"/>
              </a:ext>
            </a:extLst>
          </p:cNvPr>
          <p:cNvSpPr/>
          <p:nvPr/>
        </p:nvSpPr>
        <p:spPr>
          <a:xfrm>
            <a:off x="1587242" y="2393738"/>
            <a:ext cx="9185468" cy="734867"/>
          </a:xfrm>
          <a:prstGeom prst="roundRect">
            <a:avLst/>
          </a:prstGeom>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effectLst/>
                <a:latin typeface="Aptos" panose="020B0004020202020204" pitchFamily="34" charset="0"/>
                <a:ea typeface="Yu Mincho" panose="02020400000000000000" pitchFamily="18" charset="-128"/>
                <a:cs typeface="Arial" panose="020B0604020202020204" pitchFamily="34" charset="0"/>
              </a:rPr>
              <a:t>when utility follows a specific distribution, all destination options are chosen with positive probability</a:t>
            </a:r>
            <a:endParaRPr lang="en-US" sz="2000" dirty="0"/>
          </a:p>
        </p:txBody>
      </p:sp>
      <p:sp>
        <p:nvSpPr>
          <p:cNvPr id="9" name="Rectangle: Rounded Corners 8">
            <a:extLst>
              <a:ext uri="{FF2B5EF4-FFF2-40B4-BE49-F238E27FC236}">
                <a16:creationId xmlns:a16="http://schemas.microsoft.com/office/drawing/2014/main" id="{E2517909-E38D-3EE4-1C96-876AA54F2176}"/>
              </a:ext>
            </a:extLst>
          </p:cNvPr>
          <p:cNvSpPr/>
          <p:nvPr/>
        </p:nvSpPr>
        <p:spPr>
          <a:xfrm>
            <a:off x="2033037" y="3429232"/>
            <a:ext cx="9185468" cy="734867"/>
          </a:xfrm>
          <a:prstGeom prst="roundRect">
            <a:avLst/>
          </a:prstGeom>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effectLst/>
                <a:latin typeface="Aptos" panose="020B0004020202020204" pitchFamily="34" charset="0"/>
                <a:ea typeface="Yu Mincho" panose="02020400000000000000" pitchFamily="18" charset="-128"/>
                <a:cs typeface="Arial" panose="020B0604020202020204" pitchFamily="34" charset="0"/>
              </a:rPr>
              <a:t>allows us to uncover systematic differences across origins in how migration flows respond to economic conditions in destination countries</a:t>
            </a:r>
            <a:endParaRPr lang="en-US" sz="2000" dirty="0"/>
          </a:p>
        </p:txBody>
      </p:sp>
      <p:sp>
        <p:nvSpPr>
          <p:cNvPr id="10" name="Rectangle: Rounded Corners 9">
            <a:extLst>
              <a:ext uri="{FF2B5EF4-FFF2-40B4-BE49-F238E27FC236}">
                <a16:creationId xmlns:a16="http://schemas.microsoft.com/office/drawing/2014/main" id="{6B299863-5C60-D4D3-554F-B5C6DCF3B472}"/>
              </a:ext>
            </a:extLst>
          </p:cNvPr>
          <p:cNvSpPr/>
          <p:nvPr/>
        </p:nvSpPr>
        <p:spPr>
          <a:xfrm>
            <a:off x="2592875" y="4512046"/>
            <a:ext cx="9185468" cy="734867"/>
          </a:xfrm>
          <a:prstGeom prst="roundRect">
            <a:avLst/>
          </a:prstGeom>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effectLst/>
                <a:latin typeface="Aptos" panose="020B0004020202020204" pitchFamily="34" charset="0"/>
                <a:ea typeface="Yu Mincho" panose="02020400000000000000" pitchFamily="18" charset="-128"/>
                <a:cs typeface="Arial" panose="020B0604020202020204" pitchFamily="34" charset="0"/>
              </a:rPr>
              <a:t>complex dynamics of migration decision-making and provides insights into how information frictions shape migration patterns</a:t>
            </a:r>
            <a:endParaRPr lang="en-US" sz="2000" dirty="0"/>
          </a:p>
        </p:txBody>
      </p:sp>
      <p:sp>
        <p:nvSpPr>
          <p:cNvPr id="14" name="Arrow: Right 13">
            <a:extLst>
              <a:ext uri="{FF2B5EF4-FFF2-40B4-BE49-F238E27FC236}">
                <a16:creationId xmlns:a16="http://schemas.microsoft.com/office/drawing/2014/main" id="{16359091-3F09-F19B-A85C-0CB2FD7570FC}"/>
              </a:ext>
            </a:extLst>
          </p:cNvPr>
          <p:cNvSpPr/>
          <p:nvPr/>
        </p:nvSpPr>
        <p:spPr>
          <a:xfrm>
            <a:off x="315686" y="1545814"/>
            <a:ext cx="587828" cy="337457"/>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776242FB-BD4A-E60D-9D00-8933E89744D0}"/>
              </a:ext>
            </a:extLst>
          </p:cNvPr>
          <p:cNvSpPr/>
          <p:nvPr/>
        </p:nvSpPr>
        <p:spPr>
          <a:xfrm>
            <a:off x="816430" y="2587085"/>
            <a:ext cx="587828" cy="337457"/>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BD55D02-B003-01F6-BFB9-F35186A725D9}"/>
              </a:ext>
            </a:extLst>
          </p:cNvPr>
          <p:cNvSpPr/>
          <p:nvPr/>
        </p:nvSpPr>
        <p:spPr>
          <a:xfrm>
            <a:off x="1293328" y="3596002"/>
            <a:ext cx="587828" cy="337457"/>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1BBF8AB5-D0A3-53B8-D271-CFE895CE5BF7}"/>
              </a:ext>
            </a:extLst>
          </p:cNvPr>
          <p:cNvSpPr/>
          <p:nvPr/>
        </p:nvSpPr>
        <p:spPr>
          <a:xfrm>
            <a:off x="1932214" y="4710750"/>
            <a:ext cx="587828" cy="337457"/>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44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1A100D-4957-986F-9B96-268B3E265BF2}"/>
              </a:ext>
            </a:extLst>
          </p:cNvPr>
          <p:cNvPicPr>
            <a:picLocks noChangeAspect="1"/>
          </p:cNvPicPr>
          <p:nvPr/>
        </p:nvPicPr>
        <p:blipFill>
          <a:blip r:embed="rId2"/>
          <a:stretch>
            <a:fillRect/>
          </a:stretch>
        </p:blipFill>
        <p:spPr>
          <a:xfrm>
            <a:off x="233264" y="51770"/>
            <a:ext cx="500743" cy="500743"/>
          </a:xfrm>
          <a:prstGeom prst="rect">
            <a:avLst/>
          </a:prstGeom>
        </p:spPr>
      </p:pic>
      <p:sp>
        <p:nvSpPr>
          <p:cNvPr id="5" name="TextBox 4">
            <a:extLst>
              <a:ext uri="{FF2B5EF4-FFF2-40B4-BE49-F238E27FC236}">
                <a16:creationId xmlns:a16="http://schemas.microsoft.com/office/drawing/2014/main" id="{DA47C8D8-C11B-F1EB-4AF4-04095C6D1E82}"/>
              </a:ext>
            </a:extLst>
          </p:cNvPr>
          <p:cNvSpPr txBox="1"/>
          <p:nvPr/>
        </p:nvSpPr>
        <p:spPr>
          <a:xfrm>
            <a:off x="734007" y="92330"/>
            <a:ext cx="3113314"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Aptos" panose="020B0004020202020204" pitchFamily="34" charset="0"/>
              </a:rPr>
              <a:t>Theory Implementation</a:t>
            </a:r>
          </a:p>
        </p:txBody>
      </p:sp>
      <p:sp>
        <p:nvSpPr>
          <p:cNvPr id="7" name="TextBox 6">
            <a:extLst>
              <a:ext uri="{FF2B5EF4-FFF2-40B4-BE49-F238E27FC236}">
                <a16:creationId xmlns:a16="http://schemas.microsoft.com/office/drawing/2014/main" id="{26D00772-80A7-1384-CB6E-B8871ABE974B}"/>
              </a:ext>
            </a:extLst>
          </p:cNvPr>
          <p:cNvSpPr txBox="1"/>
          <p:nvPr/>
        </p:nvSpPr>
        <p:spPr>
          <a:xfrm>
            <a:off x="-38880" y="955319"/>
            <a:ext cx="5987143" cy="954107"/>
          </a:xfrm>
          <a:prstGeom prst="rect">
            <a:avLst/>
          </a:prstGeom>
          <a:noFill/>
        </p:spPr>
        <p:txBody>
          <a:bodyPr wrap="square">
            <a:spAutoFit/>
          </a:bodyPr>
          <a:lstStyle/>
          <a:p>
            <a:pPr marL="285750" indent="-285750">
              <a:buFont typeface="Wingdings" panose="05000000000000000000" pitchFamily="2" charset="2"/>
              <a:buChar char="§"/>
            </a:pPr>
            <a:r>
              <a:rPr lang="en-US" b="1" dirty="0">
                <a:effectLst/>
                <a:latin typeface="Aptos" panose="020B0004020202020204" pitchFamily="34" charset="0"/>
                <a:ea typeface="Yu Mincho" panose="02020400000000000000" pitchFamily="18" charset="-128"/>
                <a:cs typeface="Arial" panose="020B0604020202020204" pitchFamily="34" charset="0"/>
              </a:rPr>
              <a:t>These options are collectively referred to as the choice set.</a:t>
            </a:r>
          </a:p>
          <a:p>
            <a:pPr marL="285750" indent="-285750">
              <a:buFont typeface="Wingdings" panose="05000000000000000000" pitchFamily="2" charset="2"/>
              <a:buChar char="§"/>
            </a:pPr>
            <a:r>
              <a:rPr lang="en-US" b="1" dirty="0">
                <a:effectLst/>
                <a:latin typeface="Aptos" panose="020B0004020202020204" pitchFamily="34" charset="0"/>
                <a:ea typeface="Yu Mincho" panose="02020400000000000000" pitchFamily="18" charset="-128"/>
                <a:cs typeface="Arial" panose="020B0604020202020204" pitchFamily="34" charset="0"/>
              </a:rPr>
              <a:t>Each destination offers a certain level of </a:t>
            </a:r>
            <a:r>
              <a:rPr lang="en-US" sz="2000" b="1" dirty="0">
                <a:solidFill>
                  <a:srgbClr val="0070C0"/>
                </a:solidFill>
                <a:effectLst/>
                <a:latin typeface="Aptos" panose="020B0004020202020204" pitchFamily="34" charset="0"/>
                <a:ea typeface="Yu Mincho" panose="02020400000000000000" pitchFamily="18" charset="-128"/>
                <a:cs typeface="Arial" panose="020B0604020202020204" pitchFamily="34" charset="0"/>
              </a:rPr>
              <a:t>utility </a:t>
            </a:r>
            <a:r>
              <a:rPr lang="en-US" sz="2000" b="1" dirty="0">
                <a:solidFill>
                  <a:srgbClr val="0070C0"/>
                </a:solidFill>
                <a:latin typeface="Aptos" panose="020B0004020202020204" pitchFamily="34" charset="0"/>
                <a:ea typeface="Yu Mincho" panose="02020400000000000000" pitchFamily="18" charset="-128"/>
                <a:cs typeface="Arial" panose="020B0604020202020204" pitchFamily="34" charset="0"/>
              </a:rPr>
              <a:t>&gt;&gt;&gt;</a:t>
            </a:r>
            <a:endParaRPr lang="en-US" b="1" dirty="0">
              <a:latin typeface="Aptos" panose="020B0004020202020204" pitchFamily="34" charset="0"/>
              <a:ea typeface="Yu Mincho" panose="02020400000000000000" pitchFamily="18" charset="-128"/>
              <a:cs typeface="Arial" panose="020B0604020202020204" pitchFamily="34" charset="0"/>
            </a:endParaRPr>
          </a:p>
        </p:txBody>
      </p:sp>
      <p:sp>
        <p:nvSpPr>
          <p:cNvPr id="13" name="TextBox 12">
            <a:extLst>
              <a:ext uri="{FF2B5EF4-FFF2-40B4-BE49-F238E27FC236}">
                <a16:creationId xmlns:a16="http://schemas.microsoft.com/office/drawing/2014/main" id="{8DC95720-04B2-7B5E-04EB-6EB4B5057273}"/>
              </a:ext>
            </a:extLst>
          </p:cNvPr>
          <p:cNvSpPr txBox="1"/>
          <p:nvPr/>
        </p:nvSpPr>
        <p:spPr>
          <a:xfrm>
            <a:off x="5755044" y="1226621"/>
            <a:ext cx="3200404" cy="646331"/>
          </a:xfrm>
          <a:custGeom>
            <a:avLst/>
            <a:gdLst>
              <a:gd name="connsiteX0" fmla="*/ 0 w 3200404"/>
              <a:gd name="connsiteY0" fmla="*/ 0 h 646331"/>
              <a:gd name="connsiteX1" fmla="*/ 608077 w 3200404"/>
              <a:gd name="connsiteY1" fmla="*/ 0 h 646331"/>
              <a:gd name="connsiteX2" fmla="*/ 1248158 w 3200404"/>
              <a:gd name="connsiteY2" fmla="*/ 0 h 646331"/>
              <a:gd name="connsiteX3" fmla="*/ 1824230 w 3200404"/>
              <a:gd name="connsiteY3" fmla="*/ 0 h 646331"/>
              <a:gd name="connsiteX4" fmla="*/ 2528319 w 3200404"/>
              <a:gd name="connsiteY4" fmla="*/ 0 h 646331"/>
              <a:gd name="connsiteX5" fmla="*/ 3200404 w 3200404"/>
              <a:gd name="connsiteY5" fmla="*/ 0 h 646331"/>
              <a:gd name="connsiteX6" fmla="*/ 3200404 w 3200404"/>
              <a:gd name="connsiteY6" fmla="*/ 646331 h 646331"/>
              <a:gd name="connsiteX7" fmla="*/ 2560323 w 3200404"/>
              <a:gd name="connsiteY7" fmla="*/ 646331 h 646331"/>
              <a:gd name="connsiteX8" fmla="*/ 1952246 w 3200404"/>
              <a:gd name="connsiteY8" fmla="*/ 646331 h 646331"/>
              <a:gd name="connsiteX9" fmla="*/ 1312166 w 3200404"/>
              <a:gd name="connsiteY9" fmla="*/ 646331 h 646331"/>
              <a:gd name="connsiteX10" fmla="*/ 608077 w 3200404"/>
              <a:gd name="connsiteY10" fmla="*/ 646331 h 646331"/>
              <a:gd name="connsiteX11" fmla="*/ 0 w 3200404"/>
              <a:gd name="connsiteY11" fmla="*/ 646331 h 646331"/>
              <a:gd name="connsiteX12" fmla="*/ 0 w 3200404"/>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0404" h="646331" extrusionOk="0">
                <a:moveTo>
                  <a:pt x="0" y="0"/>
                </a:moveTo>
                <a:cubicBezTo>
                  <a:pt x="238615" y="-15447"/>
                  <a:pt x="375537" y="12707"/>
                  <a:pt x="608077" y="0"/>
                </a:cubicBezTo>
                <a:cubicBezTo>
                  <a:pt x="840617" y="-12707"/>
                  <a:pt x="1003273" y="29500"/>
                  <a:pt x="1248158" y="0"/>
                </a:cubicBezTo>
                <a:cubicBezTo>
                  <a:pt x="1493043" y="-29500"/>
                  <a:pt x="1618515" y="15827"/>
                  <a:pt x="1824230" y="0"/>
                </a:cubicBezTo>
                <a:cubicBezTo>
                  <a:pt x="2029945" y="-15827"/>
                  <a:pt x="2210035" y="2110"/>
                  <a:pt x="2528319" y="0"/>
                </a:cubicBezTo>
                <a:cubicBezTo>
                  <a:pt x="2846603" y="-2110"/>
                  <a:pt x="3045770" y="-7007"/>
                  <a:pt x="3200404" y="0"/>
                </a:cubicBezTo>
                <a:cubicBezTo>
                  <a:pt x="3173885" y="212606"/>
                  <a:pt x="3182227" y="365638"/>
                  <a:pt x="3200404" y="646331"/>
                </a:cubicBezTo>
                <a:cubicBezTo>
                  <a:pt x="2881790" y="614425"/>
                  <a:pt x="2775322" y="643061"/>
                  <a:pt x="2560323" y="646331"/>
                </a:cubicBezTo>
                <a:cubicBezTo>
                  <a:pt x="2345324" y="649601"/>
                  <a:pt x="2131772" y="630716"/>
                  <a:pt x="1952246" y="646331"/>
                </a:cubicBezTo>
                <a:cubicBezTo>
                  <a:pt x="1772720" y="661946"/>
                  <a:pt x="1472622" y="673668"/>
                  <a:pt x="1312166" y="646331"/>
                </a:cubicBezTo>
                <a:cubicBezTo>
                  <a:pt x="1151710" y="618994"/>
                  <a:pt x="900885" y="661983"/>
                  <a:pt x="608077" y="646331"/>
                </a:cubicBezTo>
                <a:cubicBezTo>
                  <a:pt x="315269" y="630679"/>
                  <a:pt x="265245" y="639827"/>
                  <a:pt x="0" y="646331"/>
                </a:cubicBezTo>
                <a:cubicBezTo>
                  <a:pt x="-6293" y="424581"/>
                  <a:pt x="25372" y="280625"/>
                  <a:pt x="0" y="0"/>
                </a:cubicBezTo>
                <a:close/>
              </a:path>
            </a:pathLst>
          </a:custGeom>
          <a:noFill/>
          <a:ln>
            <a:solidFill>
              <a:srgbClr val="0070C0"/>
            </a:solidFill>
            <a:extLst>
              <a:ext uri="{C807C97D-BFC1-408E-A445-0C87EB9F89A2}">
                <ask:lineSketchStyleProps xmlns:ask="http://schemas.microsoft.com/office/drawing/2018/sketchyshapes" sd="3279230924">
                  <a:prstGeom prst="rect">
                    <a:avLst/>
                  </a:prstGeom>
                  <ask:type>
                    <ask:lineSketchFreehand/>
                  </ask:type>
                </ask:lineSketchStyleProps>
              </a:ext>
            </a:extLst>
          </a:ln>
        </p:spPr>
        <p:txBody>
          <a:bodyPr wrap="square">
            <a:spAutoFit/>
          </a:bodyPr>
          <a:lstStyle/>
          <a:p>
            <a:r>
              <a:rPr lang="en-US" dirty="0">
                <a:latin typeface="Aptos" panose="020B0004020202020204" pitchFamily="34" charset="0"/>
              </a:rPr>
              <a:t>determined by factors like </a:t>
            </a:r>
            <a:r>
              <a:rPr lang="en-US" b="1" dirty="0">
                <a:latin typeface="Aptos" panose="020B0004020202020204" pitchFamily="34" charset="0"/>
              </a:rPr>
              <a:t>job</a:t>
            </a:r>
            <a:r>
              <a:rPr lang="en-US" dirty="0">
                <a:latin typeface="Aptos" panose="020B0004020202020204" pitchFamily="34" charset="0"/>
              </a:rPr>
              <a:t> opportunities </a:t>
            </a:r>
            <a:r>
              <a:rPr lang="en-US" b="1" dirty="0">
                <a:latin typeface="Aptos" panose="020B0004020202020204" pitchFamily="34" charset="0"/>
              </a:rPr>
              <a:t>and living costs</a:t>
            </a:r>
          </a:p>
        </p:txBody>
      </p:sp>
      <p:sp>
        <p:nvSpPr>
          <p:cNvPr id="15" name="TextBox 14">
            <a:extLst>
              <a:ext uri="{FF2B5EF4-FFF2-40B4-BE49-F238E27FC236}">
                <a16:creationId xmlns:a16="http://schemas.microsoft.com/office/drawing/2014/main" id="{594D4B15-7D49-2384-6214-56608CEA1B9A}"/>
              </a:ext>
            </a:extLst>
          </p:cNvPr>
          <p:cNvSpPr txBox="1"/>
          <p:nvPr/>
        </p:nvSpPr>
        <p:spPr>
          <a:xfrm>
            <a:off x="5547250" y="2991873"/>
            <a:ext cx="5812970" cy="923330"/>
          </a:xfrm>
          <a:prstGeom prst="rect">
            <a:avLst/>
          </a:prstGeom>
          <a:noFill/>
        </p:spPr>
        <p:txBody>
          <a:bodyPr wrap="square">
            <a:spAutoFit/>
          </a:bodyPr>
          <a:lstStyle/>
          <a:p>
            <a:pPr algn="just"/>
            <a:r>
              <a:rPr lang="en-US" dirty="0">
                <a:latin typeface="Aptos" panose="020B0004020202020204" pitchFamily="34" charset="0"/>
              </a:rPr>
              <a:t> They aim to </a:t>
            </a:r>
            <a:r>
              <a:rPr lang="en-US" b="1" dirty="0">
                <a:solidFill>
                  <a:schemeClr val="accent1"/>
                </a:solidFill>
                <a:latin typeface="Aptos" panose="020B0004020202020204" pitchFamily="34" charset="0"/>
              </a:rPr>
              <a:t>maximize their expected utility </a:t>
            </a:r>
            <a:r>
              <a:rPr lang="en-US" dirty="0">
                <a:latin typeface="Aptos" panose="020B0004020202020204" pitchFamily="34" charset="0"/>
              </a:rPr>
              <a:t>by selecting the </a:t>
            </a:r>
            <a:r>
              <a:rPr lang="en-US" dirty="0">
                <a:highlight>
                  <a:srgbClr val="FFFF00"/>
                </a:highlight>
                <a:latin typeface="Aptos" panose="020B0004020202020204" pitchFamily="34" charset="0"/>
              </a:rPr>
              <a:t>destination with the highest expected payoff </a:t>
            </a:r>
            <a:r>
              <a:rPr lang="en-US" dirty="0">
                <a:latin typeface="Aptos" panose="020B0004020202020204" pitchFamily="34" charset="0"/>
              </a:rPr>
              <a:t>based on the information they have.</a:t>
            </a:r>
          </a:p>
        </p:txBody>
      </p:sp>
      <p:grpSp>
        <p:nvGrpSpPr>
          <p:cNvPr id="30" name="Group 29">
            <a:extLst>
              <a:ext uri="{FF2B5EF4-FFF2-40B4-BE49-F238E27FC236}">
                <a16:creationId xmlns:a16="http://schemas.microsoft.com/office/drawing/2014/main" id="{EF298525-D9F2-4800-BB26-C483040107C9}"/>
              </a:ext>
            </a:extLst>
          </p:cNvPr>
          <p:cNvGrpSpPr/>
          <p:nvPr/>
        </p:nvGrpSpPr>
        <p:grpSpPr>
          <a:xfrm>
            <a:off x="174363" y="2206859"/>
            <a:ext cx="4574723" cy="1616962"/>
            <a:chOff x="174172" y="3694797"/>
            <a:chExt cx="4574723" cy="1616962"/>
          </a:xfrm>
        </p:grpSpPr>
        <p:pic>
          <p:nvPicPr>
            <p:cNvPr id="17" name="Graphic 16" descr="Walk with solid fill">
              <a:extLst>
                <a:ext uri="{FF2B5EF4-FFF2-40B4-BE49-F238E27FC236}">
                  <a16:creationId xmlns:a16="http://schemas.microsoft.com/office/drawing/2014/main" id="{ABB9C1A3-8061-7DD1-0DD7-F8E3B97A13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172" y="4397359"/>
              <a:ext cx="914400" cy="914400"/>
            </a:xfrm>
            <a:prstGeom prst="rect">
              <a:avLst/>
            </a:prstGeom>
          </p:spPr>
        </p:pic>
        <p:cxnSp>
          <p:nvCxnSpPr>
            <p:cNvPr id="19" name="Straight Arrow Connector 18">
              <a:extLst>
                <a:ext uri="{FF2B5EF4-FFF2-40B4-BE49-F238E27FC236}">
                  <a16:creationId xmlns:a16="http://schemas.microsoft.com/office/drawing/2014/main" id="{4CFDCD07-478B-F1DC-4454-6D8CBC466FAC}"/>
                </a:ext>
              </a:extLst>
            </p:cNvPr>
            <p:cNvCxnSpPr>
              <a:cxnSpLocks/>
            </p:cNvCxnSpPr>
            <p:nvPr/>
          </p:nvCxnSpPr>
          <p:spPr>
            <a:xfrm>
              <a:off x="1175658" y="4985658"/>
              <a:ext cx="1676399"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071FBDEE-8B78-405A-B9F7-D12C4FB249C9}"/>
                </a:ext>
              </a:extLst>
            </p:cNvPr>
            <p:cNvSpPr txBox="1"/>
            <p:nvPr/>
          </p:nvSpPr>
          <p:spPr>
            <a:xfrm>
              <a:off x="3072495" y="4547096"/>
              <a:ext cx="1676400" cy="646331"/>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Aptos" panose="020B0004020202020204" pitchFamily="34" charset="0"/>
                </a:rPr>
                <a:t>Gathering Information</a:t>
              </a:r>
            </a:p>
          </p:txBody>
        </p:sp>
        <p:pic>
          <p:nvPicPr>
            <p:cNvPr id="28" name="Graphic 27" descr="Coins outline">
              <a:extLst>
                <a:ext uri="{FF2B5EF4-FFF2-40B4-BE49-F238E27FC236}">
                  <a16:creationId xmlns:a16="http://schemas.microsoft.com/office/drawing/2014/main" id="{3096C182-9595-9756-9931-0C45D334DB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8943" y="4233211"/>
              <a:ext cx="674914" cy="674914"/>
            </a:xfrm>
            <a:prstGeom prst="rect">
              <a:avLst/>
            </a:prstGeom>
          </p:spPr>
        </p:pic>
        <p:sp>
          <p:nvSpPr>
            <p:cNvPr id="29" name="TextBox 28">
              <a:extLst>
                <a:ext uri="{FF2B5EF4-FFF2-40B4-BE49-F238E27FC236}">
                  <a16:creationId xmlns:a16="http://schemas.microsoft.com/office/drawing/2014/main" id="{68542B40-B77E-6095-C31D-E5F3EE32C4C2}"/>
                </a:ext>
              </a:extLst>
            </p:cNvPr>
            <p:cNvSpPr txBox="1"/>
            <p:nvPr/>
          </p:nvSpPr>
          <p:spPr>
            <a:xfrm>
              <a:off x="1747158" y="3694797"/>
              <a:ext cx="2296885" cy="830997"/>
            </a:xfrm>
            <a:prstGeom prst="rect">
              <a:avLst/>
            </a:prstGeom>
            <a:noFill/>
          </p:spPr>
          <p:txBody>
            <a:bodyPr wrap="square" rtlCol="0">
              <a:spAutoFit/>
            </a:bodyPr>
            <a:lstStyle/>
            <a:p>
              <a:r>
                <a:rPr lang="en-US" sz="1600" dirty="0">
                  <a:solidFill>
                    <a:srgbClr val="C00000"/>
                  </a:solidFill>
                  <a:latin typeface="Aptos" panose="020B0004020202020204" pitchFamily="34" charset="0"/>
                </a:rPr>
                <a:t>Costly Process to obtain accurate information</a:t>
              </a:r>
            </a:p>
          </p:txBody>
        </p:sp>
      </p:grpSp>
      <p:grpSp>
        <p:nvGrpSpPr>
          <p:cNvPr id="35" name="Group 34">
            <a:extLst>
              <a:ext uri="{FF2B5EF4-FFF2-40B4-BE49-F238E27FC236}">
                <a16:creationId xmlns:a16="http://schemas.microsoft.com/office/drawing/2014/main" id="{C0908238-6F82-00D3-E8AD-650B8B43F33F}"/>
              </a:ext>
            </a:extLst>
          </p:cNvPr>
          <p:cNvGrpSpPr/>
          <p:nvPr/>
        </p:nvGrpSpPr>
        <p:grpSpPr>
          <a:xfrm>
            <a:off x="9176660" y="0"/>
            <a:ext cx="3015340" cy="3015340"/>
            <a:chOff x="9176660" y="0"/>
            <a:chExt cx="3015340" cy="3015340"/>
          </a:xfrm>
        </p:grpSpPr>
        <p:pic>
          <p:nvPicPr>
            <p:cNvPr id="1026" name="Picture 2" descr="Migration Icon Stock Illustrations – 6,981 Migration Icon Stock  Illustrations, Vectors &amp; Clipart - Dreamstime">
              <a:extLst>
                <a:ext uri="{FF2B5EF4-FFF2-40B4-BE49-F238E27FC236}">
                  <a16:creationId xmlns:a16="http://schemas.microsoft.com/office/drawing/2014/main" id="{93DAB8F1-B7CF-9336-6496-E2BABD109B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6660" y="0"/>
              <a:ext cx="3015340" cy="301534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95BAC53B-83D1-A219-68A5-0161B668B509}"/>
                </a:ext>
              </a:extLst>
            </p:cNvPr>
            <p:cNvSpPr txBox="1"/>
            <p:nvPr/>
          </p:nvSpPr>
          <p:spPr>
            <a:xfrm>
              <a:off x="9503230" y="2022514"/>
              <a:ext cx="914404" cy="307777"/>
            </a:xfrm>
            <a:prstGeom prst="rect">
              <a:avLst/>
            </a:prstGeom>
            <a:noFill/>
          </p:spPr>
          <p:txBody>
            <a:bodyPr wrap="square" rtlCol="0">
              <a:spAutoFit/>
            </a:bodyPr>
            <a:lstStyle/>
            <a:p>
              <a:r>
                <a:rPr lang="en-US" sz="1400" b="1" dirty="0"/>
                <a:t>Choice 1</a:t>
              </a:r>
            </a:p>
          </p:txBody>
        </p:sp>
        <p:sp>
          <p:nvSpPr>
            <p:cNvPr id="32" name="TextBox 31">
              <a:extLst>
                <a:ext uri="{FF2B5EF4-FFF2-40B4-BE49-F238E27FC236}">
                  <a16:creationId xmlns:a16="http://schemas.microsoft.com/office/drawing/2014/main" id="{1C0360E5-B4CF-9220-353D-1CC42AF18DEE}"/>
                </a:ext>
              </a:extLst>
            </p:cNvPr>
            <p:cNvSpPr txBox="1"/>
            <p:nvPr/>
          </p:nvSpPr>
          <p:spPr>
            <a:xfrm>
              <a:off x="9514121" y="661582"/>
              <a:ext cx="914404" cy="307777"/>
            </a:xfrm>
            <a:prstGeom prst="rect">
              <a:avLst/>
            </a:prstGeom>
            <a:noFill/>
          </p:spPr>
          <p:txBody>
            <a:bodyPr wrap="square" rtlCol="0">
              <a:spAutoFit/>
            </a:bodyPr>
            <a:lstStyle/>
            <a:p>
              <a:r>
                <a:rPr lang="en-US" sz="1400" b="1" dirty="0"/>
                <a:t>Choice 2</a:t>
              </a:r>
            </a:p>
          </p:txBody>
        </p:sp>
        <p:sp>
          <p:nvSpPr>
            <p:cNvPr id="33" name="TextBox 32">
              <a:extLst>
                <a:ext uri="{FF2B5EF4-FFF2-40B4-BE49-F238E27FC236}">
                  <a16:creationId xmlns:a16="http://schemas.microsoft.com/office/drawing/2014/main" id="{B4BBE8AD-6992-363F-0760-A27959188005}"/>
                </a:ext>
              </a:extLst>
            </p:cNvPr>
            <p:cNvSpPr txBox="1"/>
            <p:nvPr/>
          </p:nvSpPr>
          <p:spPr>
            <a:xfrm>
              <a:off x="10929259" y="1395899"/>
              <a:ext cx="914404" cy="307777"/>
            </a:xfrm>
            <a:prstGeom prst="rect">
              <a:avLst/>
            </a:prstGeom>
            <a:noFill/>
          </p:spPr>
          <p:txBody>
            <a:bodyPr wrap="square" rtlCol="0">
              <a:spAutoFit/>
            </a:bodyPr>
            <a:lstStyle/>
            <a:p>
              <a:r>
                <a:rPr lang="en-US" sz="1400" b="1" dirty="0"/>
                <a:t>Choice 3</a:t>
              </a:r>
            </a:p>
          </p:txBody>
        </p:sp>
        <p:sp>
          <p:nvSpPr>
            <p:cNvPr id="34" name="TextBox 33">
              <a:extLst>
                <a:ext uri="{FF2B5EF4-FFF2-40B4-BE49-F238E27FC236}">
                  <a16:creationId xmlns:a16="http://schemas.microsoft.com/office/drawing/2014/main" id="{E59ADD2E-0EF8-7D89-8A26-794E4AC2EFFD}"/>
                </a:ext>
              </a:extLst>
            </p:cNvPr>
            <p:cNvSpPr txBox="1"/>
            <p:nvPr/>
          </p:nvSpPr>
          <p:spPr>
            <a:xfrm>
              <a:off x="10395858" y="507693"/>
              <a:ext cx="914404" cy="307777"/>
            </a:xfrm>
            <a:prstGeom prst="rect">
              <a:avLst/>
            </a:prstGeom>
            <a:noFill/>
          </p:spPr>
          <p:txBody>
            <a:bodyPr wrap="square" rtlCol="0">
              <a:spAutoFit/>
            </a:bodyPr>
            <a:lstStyle/>
            <a:p>
              <a:r>
                <a:rPr lang="en-US" sz="1400" b="1" dirty="0"/>
                <a:t>Choice 4</a:t>
              </a:r>
            </a:p>
          </p:txBody>
        </p:sp>
      </p:grpSp>
      <p:sp>
        <p:nvSpPr>
          <p:cNvPr id="36" name="Arrow: Down 35">
            <a:extLst>
              <a:ext uri="{FF2B5EF4-FFF2-40B4-BE49-F238E27FC236}">
                <a16:creationId xmlns:a16="http://schemas.microsoft.com/office/drawing/2014/main" id="{DF718C8F-7B3A-5F4B-C849-9189F982B104}"/>
              </a:ext>
            </a:extLst>
          </p:cNvPr>
          <p:cNvSpPr/>
          <p:nvPr/>
        </p:nvSpPr>
        <p:spPr>
          <a:xfrm rot="16200000">
            <a:off x="4785925" y="3133892"/>
            <a:ext cx="423183" cy="496860"/>
          </a:xfrm>
          <a:prstGeom prst="downArrow">
            <a:avLst>
              <a:gd name="adj1" fmla="val 50000"/>
              <a:gd name="adj2" fmla="val 75723"/>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Minus Sign 36">
            <a:extLst>
              <a:ext uri="{FF2B5EF4-FFF2-40B4-BE49-F238E27FC236}">
                <a16:creationId xmlns:a16="http://schemas.microsoft.com/office/drawing/2014/main" id="{3EEB1DFD-5549-7874-6E9B-1A152797D3BD}"/>
              </a:ext>
            </a:extLst>
          </p:cNvPr>
          <p:cNvSpPr/>
          <p:nvPr/>
        </p:nvSpPr>
        <p:spPr>
          <a:xfrm>
            <a:off x="-831593" y="593073"/>
            <a:ext cx="6586637" cy="301901"/>
          </a:xfrm>
          <a:prstGeom prst="mathMin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C5BE113-CABE-FCA8-E8F6-A703FF697305}"/>
              </a:ext>
            </a:extLst>
          </p:cNvPr>
          <p:cNvSpPr txBox="1"/>
          <p:nvPr/>
        </p:nvSpPr>
        <p:spPr>
          <a:xfrm>
            <a:off x="159980" y="4223651"/>
            <a:ext cx="10878519" cy="1200329"/>
          </a:xfrm>
          <a:prstGeom prst="rect">
            <a:avLst/>
          </a:prstGeom>
          <a:noFill/>
        </p:spPr>
        <p:txBody>
          <a:bodyPr wrap="square">
            <a:spAutoFit/>
          </a:bodyPr>
          <a:lstStyle/>
          <a:p>
            <a:pPr algn="just"/>
            <a:r>
              <a:rPr lang="en-US" sz="1800" dirty="0">
                <a:effectLst/>
                <a:latin typeface="Aptos" panose="020B0004020202020204" pitchFamily="34" charset="0"/>
                <a:ea typeface="Yu Mincho" panose="02020400000000000000" pitchFamily="18" charset="-128"/>
                <a:cs typeface="Arial" panose="020B0604020202020204" pitchFamily="34" charset="0"/>
              </a:rPr>
              <a:t>The probability of choosing a specific destination &gt;&gt;&gt; depends on both </a:t>
            </a:r>
            <a:r>
              <a:rPr lang="en-US" sz="1800" b="1" dirty="0">
                <a:solidFill>
                  <a:srgbClr val="C00000"/>
                </a:solidFill>
                <a:effectLst/>
                <a:latin typeface="Aptos" panose="020B0004020202020204" pitchFamily="34" charset="0"/>
                <a:ea typeface="Yu Mincho" panose="02020400000000000000" pitchFamily="18" charset="-128"/>
                <a:cs typeface="Arial" panose="020B0604020202020204" pitchFamily="34" charset="0"/>
              </a:rPr>
              <a:t>the person's belief about the utilities and the information they acquire.</a:t>
            </a:r>
          </a:p>
          <a:p>
            <a:pPr algn="just"/>
            <a:r>
              <a:rPr lang="en-US" sz="1800" dirty="0">
                <a:effectLst/>
                <a:latin typeface="Aptos" panose="020B0004020202020204" pitchFamily="34" charset="0"/>
                <a:ea typeface="Yu Mincho" panose="02020400000000000000" pitchFamily="18" charset="-128"/>
                <a:cs typeface="Arial" panose="020B0604020202020204" pitchFamily="34" charset="0"/>
              </a:rPr>
              <a:t> The model streamlines decision-making by linking acquired information directly to destination choices, simplifying the process to assess the likelihood of selecting each destination.</a:t>
            </a:r>
            <a:endParaRPr lang="en-US" dirty="0">
              <a:latin typeface="Aptos" panose="020B0004020202020204" pitchFamily="34" charset="0"/>
            </a:endParaRPr>
          </a:p>
        </p:txBody>
      </p:sp>
      <p:pic>
        <p:nvPicPr>
          <p:cNvPr id="39" name="Picture 38">
            <a:extLst>
              <a:ext uri="{FF2B5EF4-FFF2-40B4-BE49-F238E27FC236}">
                <a16:creationId xmlns:a16="http://schemas.microsoft.com/office/drawing/2014/main" id="{69B7EF53-57D8-2E79-EF80-94061975BC2A}"/>
              </a:ext>
            </a:extLst>
          </p:cNvPr>
          <p:cNvPicPr>
            <a:picLocks noChangeAspect="1"/>
          </p:cNvPicPr>
          <p:nvPr/>
        </p:nvPicPr>
        <p:blipFill>
          <a:blip r:embed="rId8"/>
          <a:stretch>
            <a:fillRect/>
          </a:stretch>
        </p:blipFill>
        <p:spPr>
          <a:xfrm>
            <a:off x="3594026" y="5423980"/>
            <a:ext cx="4859709" cy="1113938"/>
          </a:xfrm>
          <a:prstGeom prst="rect">
            <a:avLst/>
          </a:prstGeom>
        </p:spPr>
      </p:pic>
    </p:spTree>
    <p:extLst>
      <p:ext uri="{BB962C8B-B14F-4D97-AF65-F5344CB8AC3E}">
        <p14:creationId xmlns:p14="http://schemas.microsoft.com/office/powerpoint/2010/main" val="295197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p:bldP spid="36" grpId="0" animBg="1"/>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EB4382-7E0A-1723-4C0E-D1F94D2AB120}"/>
              </a:ext>
            </a:extLst>
          </p:cNvPr>
          <p:cNvSpPr txBox="1"/>
          <p:nvPr/>
        </p:nvSpPr>
        <p:spPr>
          <a:xfrm>
            <a:off x="141513" y="169707"/>
            <a:ext cx="9720943" cy="646331"/>
          </a:xfrm>
          <a:prstGeom prst="rect">
            <a:avLst/>
          </a:prstGeom>
          <a:noFill/>
        </p:spPr>
        <p:txBody>
          <a:bodyPr wrap="square">
            <a:spAutoFit/>
          </a:bodyPr>
          <a:lstStyle/>
          <a:p>
            <a:r>
              <a:rPr lang="en-US" sz="1800" b="1" dirty="0">
                <a:effectLst/>
                <a:latin typeface="Aptos" panose="020B0004020202020204" pitchFamily="34" charset="0"/>
                <a:ea typeface="Yu Mincho" panose="02020400000000000000" pitchFamily="18" charset="-128"/>
                <a:cs typeface="Arial" panose="020B0604020202020204" pitchFamily="34" charset="0"/>
              </a:rPr>
              <a:t>The migrant's </a:t>
            </a:r>
            <a:r>
              <a:rPr lang="en-US" sz="1800" b="1" dirty="0">
                <a:effectLst/>
                <a:highlight>
                  <a:srgbClr val="FFFF00"/>
                </a:highlight>
                <a:latin typeface="Aptos" panose="020B0004020202020204" pitchFamily="34" charset="0"/>
                <a:ea typeface="Yu Mincho" panose="02020400000000000000" pitchFamily="18" charset="-128"/>
                <a:cs typeface="Arial" panose="020B0604020202020204" pitchFamily="34" charset="0"/>
              </a:rPr>
              <a:t>decision problem </a:t>
            </a:r>
            <a:r>
              <a:rPr lang="en-US" sz="1800" b="1" dirty="0">
                <a:effectLst/>
                <a:latin typeface="Aptos" panose="020B0004020202020204" pitchFamily="34" charset="0"/>
                <a:ea typeface="Yu Mincho" panose="02020400000000000000" pitchFamily="18" charset="-128"/>
                <a:cs typeface="Arial" panose="020B0604020202020204" pitchFamily="34" charset="0"/>
              </a:rPr>
              <a:t>is then expressed as </a:t>
            </a:r>
            <a:r>
              <a:rPr lang="en-US" sz="1800" b="1" dirty="0">
                <a:solidFill>
                  <a:srgbClr val="0070C0"/>
                </a:solidFill>
                <a:effectLst/>
                <a:latin typeface="Aptos" panose="020B0004020202020204" pitchFamily="34" charset="0"/>
                <a:ea typeface="Yu Mincho" panose="02020400000000000000" pitchFamily="18" charset="-128"/>
                <a:cs typeface="Arial" panose="020B0604020202020204" pitchFamily="34" charset="0"/>
              </a:rPr>
              <a:t>maximizing the expected payoff minus the cost of information acquisition</a:t>
            </a:r>
            <a:r>
              <a:rPr lang="en-US" sz="1800" b="1" dirty="0">
                <a:effectLst/>
                <a:latin typeface="Aptos" panose="020B0004020202020204" pitchFamily="34" charset="0"/>
                <a:ea typeface="Yu Mincho" panose="02020400000000000000" pitchFamily="18" charset="-128"/>
                <a:cs typeface="Arial" panose="020B0604020202020204" pitchFamily="34" charset="0"/>
              </a:rPr>
              <a:t>, subject to </a:t>
            </a:r>
            <a:r>
              <a:rPr lang="en-US" sz="1800" b="1" dirty="0">
                <a:effectLst/>
                <a:highlight>
                  <a:srgbClr val="FFFF00"/>
                </a:highlight>
                <a:latin typeface="Aptos" panose="020B0004020202020204" pitchFamily="34" charset="0"/>
                <a:ea typeface="Yu Mincho" panose="02020400000000000000" pitchFamily="18" charset="-128"/>
                <a:cs typeface="Arial" panose="020B0604020202020204" pitchFamily="34" charset="0"/>
              </a:rPr>
              <a:t>constraints</a:t>
            </a:r>
            <a:r>
              <a:rPr lang="en-US" sz="1800" b="1" dirty="0">
                <a:effectLst/>
                <a:latin typeface="Aptos" panose="020B0004020202020204" pitchFamily="34" charset="0"/>
                <a:ea typeface="Yu Mincho" panose="02020400000000000000" pitchFamily="18" charset="-128"/>
                <a:cs typeface="Arial" panose="020B0604020202020204" pitchFamily="34" charset="0"/>
              </a:rPr>
              <a:t>. </a:t>
            </a:r>
            <a:endParaRPr lang="en-US" b="1" dirty="0"/>
          </a:p>
        </p:txBody>
      </p:sp>
      <p:pic>
        <p:nvPicPr>
          <p:cNvPr id="7" name="Picture 6" descr="A math equations on a white background">
            <a:extLst>
              <a:ext uri="{FF2B5EF4-FFF2-40B4-BE49-F238E27FC236}">
                <a16:creationId xmlns:a16="http://schemas.microsoft.com/office/drawing/2014/main" id="{40298B58-265A-45E5-E0F6-ED24689714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192439"/>
            <a:ext cx="7896218" cy="4130676"/>
          </a:xfrm>
          <a:prstGeom prst="rect">
            <a:avLst/>
          </a:prstGeom>
        </p:spPr>
      </p:pic>
      <p:sp>
        <p:nvSpPr>
          <p:cNvPr id="9" name="Rectangle 8">
            <a:extLst>
              <a:ext uri="{FF2B5EF4-FFF2-40B4-BE49-F238E27FC236}">
                <a16:creationId xmlns:a16="http://schemas.microsoft.com/office/drawing/2014/main" id="{BF81F282-26B4-A33E-8101-710F2AEEC352}"/>
              </a:ext>
            </a:extLst>
          </p:cNvPr>
          <p:cNvSpPr/>
          <p:nvPr/>
        </p:nvSpPr>
        <p:spPr>
          <a:xfrm>
            <a:off x="925286" y="3037114"/>
            <a:ext cx="685800" cy="391886"/>
          </a:xfrm>
          <a:prstGeom prst="rect">
            <a:avLst/>
          </a:prstGeom>
          <a:noFill/>
          <a:ln w="28575" cap="flat" cmpd="sng" algn="ctr">
            <a:solidFill>
              <a:srgbClr val="FF0000"/>
            </a:solidFill>
            <a:prstDash val="solid"/>
            <a:round/>
            <a:headEnd type="none" w="med" len="med"/>
            <a:tailEnd type="none" w="med" len="med"/>
            <a:extLst>
              <a:ext uri="{C807C97D-BFC1-408E-A445-0C87EB9F89A2}">
                <ask:lineSketchStyleProps xmlns:ask="http://schemas.microsoft.com/office/drawing/2018/sketchyshapes" sd="1849008109">
                  <a:custGeom>
                    <a:avLst/>
                    <a:gdLst>
                      <a:gd name="connsiteX0" fmla="*/ 0 w 685800"/>
                      <a:gd name="connsiteY0" fmla="*/ 0 h 391886"/>
                      <a:gd name="connsiteX1" fmla="*/ 349758 w 685800"/>
                      <a:gd name="connsiteY1" fmla="*/ 0 h 391886"/>
                      <a:gd name="connsiteX2" fmla="*/ 685800 w 685800"/>
                      <a:gd name="connsiteY2" fmla="*/ 0 h 391886"/>
                      <a:gd name="connsiteX3" fmla="*/ 685800 w 685800"/>
                      <a:gd name="connsiteY3" fmla="*/ 391886 h 391886"/>
                      <a:gd name="connsiteX4" fmla="*/ 363474 w 685800"/>
                      <a:gd name="connsiteY4" fmla="*/ 391886 h 391886"/>
                      <a:gd name="connsiteX5" fmla="*/ 0 w 685800"/>
                      <a:gd name="connsiteY5" fmla="*/ 391886 h 391886"/>
                      <a:gd name="connsiteX6" fmla="*/ 0 w 685800"/>
                      <a:gd name="connsiteY6" fmla="*/ 0 h 39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 h="391886" extrusionOk="0">
                        <a:moveTo>
                          <a:pt x="0" y="0"/>
                        </a:moveTo>
                        <a:cubicBezTo>
                          <a:pt x="89374" y="-22437"/>
                          <a:pt x="266536" y="27147"/>
                          <a:pt x="349758" y="0"/>
                        </a:cubicBezTo>
                        <a:cubicBezTo>
                          <a:pt x="432980" y="-27147"/>
                          <a:pt x="615630" y="18161"/>
                          <a:pt x="685800" y="0"/>
                        </a:cubicBezTo>
                        <a:cubicBezTo>
                          <a:pt x="726715" y="125490"/>
                          <a:pt x="670167" y="224295"/>
                          <a:pt x="685800" y="391886"/>
                        </a:cubicBezTo>
                        <a:cubicBezTo>
                          <a:pt x="570032" y="423391"/>
                          <a:pt x="519628" y="388025"/>
                          <a:pt x="363474" y="391886"/>
                        </a:cubicBezTo>
                        <a:cubicBezTo>
                          <a:pt x="207320" y="395747"/>
                          <a:pt x="109553" y="360656"/>
                          <a:pt x="0" y="391886"/>
                        </a:cubicBezTo>
                        <a:cubicBezTo>
                          <a:pt x="-28592" y="221582"/>
                          <a:pt x="12051" y="164540"/>
                          <a:pt x="0" y="0"/>
                        </a:cubicBezTo>
                        <a:close/>
                      </a:path>
                    </a:pathLst>
                  </a:custGeom>
                  <ask:type>
                    <ask:lineSketchNone/>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0" name="TextBox 9">
            <a:extLst>
              <a:ext uri="{FF2B5EF4-FFF2-40B4-BE49-F238E27FC236}">
                <a16:creationId xmlns:a16="http://schemas.microsoft.com/office/drawing/2014/main" id="{A1C77328-F110-B8EC-FEE3-B1964DC5104F}"/>
              </a:ext>
            </a:extLst>
          </p:cNvPr>
          <p:cNvSpPr txBox="1"/>
          <p:nvPr/>
        </p:nvSpPr>
        <p:spPr>
          <a:xfrm>
            <a:off x="141513" y="2649829"/>
            <a:ext cx="2068286" cy="369332"/>
          </a:xfrm>
          <a:prstGeom prst="rect">
            <a:avLst/>
          </a:prstGeom>
          <a:noFill/>
        </p:spPr>
        <p:txBody>
          <a:bodyPr wrap="square" rtlCol="0">
            <a:spAutoFit/>
          </a:bodyPr>
          <a:lstStyle/>
          <a:p>
            <a:r>
              <a:rPr lang="en-US" dirty="0">
                <a:solidFill>
                  <a:srgbClr val="FF0000"/>
                </a:solidFill>
              </a:rPr>
              <a:t>Cost function</a:t>
            </a:r>
          </a:p>
        </p:txBody>
      </p:sp>
      <p:sp>
        <p:nvSpPr>
          <p:cNvPr id="12" name="TextBox 11">
            <a:extLst>
              <a:ext uri="{FF2B5EF4-FFF2-40B4-BE49-F238E27FC236}">
                <a16:creationId xmlns:a16="http://schemas.microsoft.com/office/drawing/2014/main" id="{1C5F9BBE-8FE5-D2F8-C933-5F2FF78E8C2C}"/>
              </a:ext>
            </a:extLst>
          </p:cNvPr>
          <p:cNvSpPr txBox="1"/>
          <p:nvPr/>
        </p:nvSpPr>
        <p:spPr>
          <a:xfrm>
            <a:off x="9005207" y="3102563"/>
            <a:ext cx="3480707" cy="369332"/>
          </a:xfrm>
          <a:prstGeom prst="rect">
            <a:avLst/>
          </a:prstGeom>
          <a:noFill/>
        </p:spPr>
        <p:txBody>
          <a:bodyPr wrap="square">
            <a:spAutoFit/>
          </a:bodyPr>
          <a:lstStyle/>
          <a:p>
            <a:r>
              <a:rPr lang="en-US" sz="1800" b="1" dirty="0">
                <a:effectLst/>
                <a:latin typeface="Aptos" panose="020B0004020202020204" pitchFamily="34" charset="0"/>
                <a:ea typeface="Yu Mincho" panose="02020400000000000000" pitchFamily="18" charset="-128"/>
                <a:cs typeface="Arial" panose="020B0604020202020204" pitchFamily="34" charset="0"/>
              </a:rPr>
              <a:t>cost of acquiring information</a:t>
            </a:r>
            <a:endParaRPr lang="en-US" b="1" dirty="0"/>
          </a:p>
        </p:txBody>
      </p:sp>
      <p:pic>
        <p:nvPicPr>
          <p:cNvPr id="14" name="Graphic 13" descr="Circle with left arrow outline">
            <a:extLst>
              <a:ext uri="{FF2B5EF4-FFF2-40B4-BE49-F238E27FC236}">
                <a16:creationId xmlns:a16="http://schemas.microsoft.com/office/drawing/2014/main" id="{AEE86AC6-9231-E268-BD32-3F64E724E8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58875" y="2964063"/>
            <a:ext cx="646332" cy="646332"/>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1802AFD-0ABD-F12B-1C5D-9800CF811D99}"/>
                  </a:ext>
                </a:extLst>
              </p:cNvPr>
              <p:cNvSpPr txBox="1"/>
              <p:nvPr/>
            </p:nvSpPr>
            <p:spPr>
              <a:xfrm>
                <a:off x="6877050" y="3823989"/>
                <a:ext cx="4648199" cy="1754326"/>
              </a:xfrm>
              <a:prstGeom prst="rect">
                <a:avLst/>
              </a:prstGeom>
              <a:noFill/>
            </p:spPr>
            <p:txBody>
              <a:bodyPr wrap="square">
                <a:spAutoFit/>
              </a:bodyPr>
              <a:lstStyle/>
              <a:p>
                <a:r>
                  <a:rPr lang="en-US" dirty="0"/>
                  <a:t>constraints ensure that </a:t>
                </a:r>
                <a:r>
                  <a:rPr lang="en-US" b="1" dirty="0"/>
                  <a:t>probabilities are non-negative and sum to 1. </a:t>
                </a:r>
              </a:p>
              <a:p>
                <a:endParaRPr lang="en-US" dirty="0"/>
              </a:p>
              <a:p>
                <a:r>
                  <a:rPr lang="en-US" dirty="0"/>
                  <a:t>This problem is characterized by </a:t>
                </a:r>
                <a:r>
                  <a:rPr lang="en-US" b="1" dirty="0"/>
                  <a:t>the parameter (</a:t>
                </a:r>
                <a14:m>
                  <m:oMath xmlns:m="http://schemas.openxmlformats.org/officeDocument/2006/math">
                    <m:r>
                      <a:rPr lang="en-US" b="1" i="1">
                        <a:latin typeface="Cambria Math" panose="02040503050406030204" pitchFamily="18" charset="0"/>
                      </a:rPr>
                      <m:t>𝝀</m:t>
                    </m:r>
                  </m:oMath>
                </a14:m>
                <a:r>
                  <a:rPr lang="en-US" b="1" dirty="0"/>
                  <a:t> &gt; 0 ) </a:t>
                </a:r>
                <a:r>
                  <a:rPr lang="en-US" dirty="0"/>
                  <a:t>and </a:t>
                </a:r>
                <a:r>
                  <a:rPr lang="en-US" b="1" dirty="0"/>
                  <a:t>the distribution function ( f(v) ) </a:t>
                </a:r>
                <a:r>
                  <a:rPr lang="en-US" dirty="0"/>
                  <a:t>representing the </a:t>
                </a:r>
                <a:r>
                  <a:rPr lang="en-US" dirty="0">
                    <a:highlight>
                      <a:srgbClr val="FFFF00"/>
                    </a:highlight>
                  </a:rPr>
                  <a:t>payoff </a:t>
                </a:r>
                <a:r>
                  <a:rPr lang="en-US" dirty="0"/>
                  <a:t>distribution.</a:t>
                </a:r>
              </a:p>
            </p:txBody>
          </p:sp>
        </mc:Choice>
        <mc:Fallback xmlns="">
          <p:sp>
            <p:nvSpPr>
              <p:cNvPr id="16" name="TextBox 15">
                <a:extLst>
                  <a:ext uri="{FF2B5EF4-FFF2-40B4-BE49-F238E27FC236}">
                    <a16:creationId xmlns:a16="http://schemas.microsoft.com/office/drawing/2014/main" id="{51802AFD-0ABD-F12B-1C5D-9800CF811D99}"/>
                  </a:ext>
                </a:extLst>
              </p:cNvPr>
              <p:cNvSpPr txBox="1">
                <a:spLocks noRot="1" noChangeAspect="1" noMove="1" noResize="1" noEditPoints="1" noAdjustHandles="1" noChangeArrowheads="1" noChangeShapeType="1" noTextEdit="1"/>
              </p:cNvSpPr>
              <p:nvPr/>
            </p:nvSpPr>
            <p:spPr>
              <a:xfrm>
                <a:off x="6877050" y="3823989"/>
                <a:ext cx="4648199" cy="1754326"/>
              </a:xfrm>
              <a:prstGeom prst="rect">
                <a:avLst/>
              </a:prstGeom>
              <a:blipFill>
                <a:blip r:embed="rId5"/>
                <a:stretch>
                  <a:fillRect l="-1048" t="-1736" r="-786" b="-4514"/>
                </a:stretch>
              </a:blipFill>
            </p:spPr>
            <p:txBody>
              <a:bodyPr/>
              <a:lstStyle/>
              <a:p>
                <a:r>
                  <a:rPr lang="en-US">
                    <a:noFill/>
                  </a:rPr>
                  <a:t> </a:t>
                </a:r>
              </a:p>
            </p:txBody>
          </p:sp>
        </mc:Fallback>
      </mc:AlternateContent>
      <p:sp>
        <p:nvSpPr>
          <p:cNvPr id="18" name="Left Brace 17">
            <a:extLst>
              <a:ext uri="{FF2B5EF4-FFF2-40B4-BE49-F238E27FC236}">
                <a16:creationId xmlns:a16="http://schemas.microsoft.com/office/drawing/2014/main" id="{111D5A7E-0D94-5072-3296-735CBB8F2FFA}"/>
              </a:ext>
            </a:extLst>
          </p:cNvPr>
          <p:cNvSpPr/>
          <p:nvPr/>
        </p:nvSpPr>
        <p:spPr>
          <a:xfrm>
            <a:off x="6433457" y="3748895"/>
            <a:ext cx="443593" cy="1829420"/>
          </a:xfrm>
          <a:prstGeom prst="leftBrace">
            <a:avLst>
              <a:gd name="adj1" fmla="val 8333"/>
              <a:gd name="adj2" fmla="val 2341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0464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P spid="16"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41EC4E-7739-C91A-8078-CAD9CA522719}"/>
              </a:ext>
            </a:extLst>
          </p:cNvPr>
          <p:cNvPicPr>
            <a:picLocks noChangeAspect="1"/>
          </p:cNvPicPr>
          <p:nvPr/>
        </p:nvPicPr>
        <p:blipFill rotWithShape="1">
          <a:blip r:embed="rId2"/>
          <a:srcRect l="16591" t="12903" r="18499" b="12443"/>
          <a:stretch/>
        </p:blipFill>
        <p:spPr>
          <a:xfrm>
            <a:off x="108856" y="34987"/>
            <a:ext cx="766665" cy="881743"/>
          </a:xfrm>
          <a:prstGeom prst="rect">
            <a:avLst/>
          </a:prstGeom>
        </p:spPr>
      </p:pic>
      <p:sp>
        <p:nvSpPr>
          <p:cNvPr id="5" name="TextBox 4">
            <a:extLst>
              <a:ext uri="{FF2B5EF4-FFF2-40B4-BE49-F238E27FC236}">
                <a16:creationId xmlns:a16="http://schemas.microsoft.com/office/drawing/2014/main" id="{1570FE52-5E8E-32D1-A819-8FA717DEF786}"/>
              </a:ext>
            </a:extLst>
          </p:cNvPr>
          <p:cNvSpPr txBox="1"/>
          <p:nvPr/>
        </p:nvSpPr>
        <p:spPr>
          <a:xfrm>
            <a:off x="875521" y="106526"/>
            <a:ext cx="3113314"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Aptos" panose="020B0004020202020204" pitchFamily="34" charset="0"/>
              </a:rPr>
              <a:t>Solution for model</a:t>
            </a:r>
          </a:p>
        </p:txBody>
      </p:sp>
      <p:sp>
        <p:nvSpPr>
          <p:cNvPr id="7" name="TextBox 6">
            <a:extLst>
              <a:ext uri="{FF2B5EF4-FFF2-40B4-BE49-F238E27FC236}">
                <a16:creationId xmlns:a16="http://schemas.microsoft.com/office/drawing/2014/main" id="{86CDFEDC-4223-90F3-35BD-E20CC25283EC}"/>
              </a:ext>
            </a:extLst>
          </p:cNvPr>
          <p:cNvSpPr txBox="1"/>
          <p:nvPr/>
        </p:nvSpPr>
        <p:spPr>
          <a:xfrm>
            <a:off x="108856" y="1007645"/>
            <a:ext cx="743572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800" dirty="0">
                <a:effectLst/>
                <a:latin typeface="Aptos" panose="020B0004020202020204" pitchFamily="34" charset="0"/>
                <a:ea typeface="Yu Mincho" panose="02020400000000000000" pitchFamily="18" charset="-128"/>
                <a:cs typeface="Arial" panose="020B0604020202020204" pitchFamily="34" charset="0"/>
              </a:rPr>
              <a:t>finding the best way to decide </a:t>
            </a:r>
            <a:r>
              <a:rPr lang="en-US" sz="1800" b="1" dirty="0">
                <a:effectLst/>
                <a:latin typeface="Aptos" panose="020B0004020202020204" pitchFamily="34" charset="0"/>
                <a:ea typeface="Yu Mincho" panose="02020400000000000000" pitchFamily="18" charset="-128"/>
                <a:cs typeface="Arial" panose="020B0604020202020204" pitchFamily="34" charset="0"/>
              </a:rPr>
              <a:t>the likelihood of picking each destination </a:t>
            </a:r>
            <a:r>
              <a:rPr lang="en-US" sz="1800" dirty="0">
                <a:effectLst/>
                <a:latin typeface="Aptos" panose="020B0004020202020204" pitchFamily="34" charset="0"/>
                <a:ea typeface="Yu Mincho" panose="02020400000000000000" pitchFamily="18" charset="-128"/>
                <a:cs typeface="Arial" panose="020B0604020202020204" pitchFamily="34" charset="0"/>
              </a:rPr>
              <a:t>( presented by </a:t>
            </a:r>
            <a:r>
              <a:rPr lang="en-US" sz="1800" dirty="0" err="1">
                <a:effectLst/>
                <a:latin typeface="Aptos" panose="020B0004020202020204" pitchFamily="34" charset="0"/>
                <a:ea typeface="Yu Mincho" panose="02020400000000000000" pitchFamily="18" charset="-128"/>
                <a:cs typeface="Arial" panose="020B0604020202020204" pitchFamily="34" charset="0"/>
              </a:rPr>
              <a:t>Matějka</a:t>
            </a:r>
            <a:r>
              <a:rPr lang="en-US" sz="1800" dirty="0">
                <a:effectLst/>
                <a:latin typeface="Aptos" panose="020B0004020202020204" pitchFamily="34" charset="0"/>
                <a:ea typeface="Yu Mincho" panose="02020400000000000000" pitchFamily="18" charset="-128"/>
                <a:cs typeface="Arial" panose="020B0604020202020204" pitchFamily="34" charset="0"/>
              </a:rPr>
              <a:t> and McKay ,2015)</a:t>
            </a:r>
            <a:endParaRPr lang="en-US" dirty="0"/>
          </a:p>
        </p:txBody>
      </p:sp>
      <p:sp>
        <p:nvSpPr>
          <p:cNvPr id="11" name="TextBox 10">
            <a:extLst>
              <a:ext uri="{FF2B5EF4-FFF2-40B4-BE49-F238E27FC236}">
                <a16:creationId xmlns:a16="http://schemas.microsoft.com/office/drawing/2014/main" id="{6F330697-FF71-9E25-C400-D2BFD0E4958F}"/>
              </a:ext>
            </a:extLst>
          </p:cNvPr>
          <p:cNvSpPr txBox="1"/>
          <p:nvPr/>
        </p:nvSpPr>
        <p:spPr>
          <a:xfrm>
            <a:off x="10036628" y="2261813"/>
            <a:ext cx="838200" cy="523220"/>
          </a:xfrm>
          <a:prstGeom prst="rect">
            <a:avLst/>
          </a:prstGeom>
          <a:noFill/>
        </p:spPr>
        <p:txBody>
          <a:bodyPr wrap="square">
            <a:spAutoFit/>
          </a:bodyPr>
          <a:lstStyle/>
          <a:p>
            <a:r>
              <a:rPr lang="en-US" sz="2800" dirty="0">
                <a:latin typeface="Aptos" panose="020B0004020202020204" pitchFamily="34" charset="0"/>
              </a:rPr>
              <a:t>“</a:t>
            </a:r>
            <a:r>
              <a:rPr lang="el-GR" sz="2800" dirty="0">
                <a:latin typeface="Aptos" panose="020B0004020202020204" pitchFamily="34" charset="0"/>
              </a:rPr>
              <a:t>λ</a:t>
            </a:r>
            <a:r>
              <a:rPr lang="en-US" sz="2800" dirty="0">
                <a:latin typeface="Aptos" panose="020B0004020202020204" pitchFamily="34" charset="0"/>
              </a:rPr>
              <a:t>”</a:t>
            </a:r>
            <a:endParaRPr lang="en-US" dirty="0">
              <a:latin typeface="Aptos" panose="020B0004020202020204" pitchFamily="34" charset="0"/>
            </a:endParaRPr>
          </a:p>
        </p:txBody>
      </p:sp>
      <p:sp>
        <p:nvSpPr>
          <p:cNvPr id="13" name="TextBox 12">
            <a:extLst>
              <a:ext uri="{FF2B5EF4-FFF2-40B4-BE49-F238E27FC236}">
                <a16:creationId xmlns:a16="http://schemas.microsoft.com/office/drawing/2014/main" id="{ED319901-2A52-58B6-B52F-08012E3B04E3}"/>
              </a:ext>
            </a:extLst>
          </p:cNvPr>
          <p:cNvSpPr txBox="1"/>
          <p:nvPr/>
        </p:nvSpPr>
        <p:spPr>
          <a:xfrm>
            <a:off x="91748" y="1875689"/>
            <a:ext cx="6096000" cy="369332"/>
          </a:xfrm>
          <a:prstGeom prst="rect">
            <a:avLst/>
          </a:prstGeom>
          <a:noFill/>
        </p:spPr>
        <p:txBody>
          <a:bodyPr wrap="square">
            <a:spAutoFit/>
          </a:bodyPr>
          <a:lstStyle/>
          <a:p>
            <a:r>
              <a:rPr lang="en-US" sz="1800" b="1" dirty="0">
                <a:effectLst/>
                <a:latin typeface="Aptos" panose="020B0004020202020204" pitchFamily="34" charset="0"/>
                <a:ea typeface="Yu Mincho" panose="02020400000000000000" pitchFamily="18" charset="-128"/>
                <a:cs typeface="Arial" panose="020B0604020202020204" pitchFamily="34" charset="0"/>
              </a:rPr>
              <a:t>the likelihood of picking each destination </a:t>
            </a:r>
            <a:endParaRPr lang="en-US" dirty="0"/>
          </a:p>
        </p:txBody>
      </p:sp>
      <p:sp>
        <p:nvSpPr>
          <p:cNvPr id="14" name="Rectangle: Rounded Corners 13">
            <a:extLst>
              <a:ext uri="{FF2B5EF4-FFF2-40B4-BE49-F238E27FC236}">
                <a16:creationId xmlns:a16="http://schemas.microsoft.com/office/drawing/2014/main" id="{447260A5-3397-8065-781F-C2451B3DE501}"/>
              </a:ext>
            </a:extLst>
          </p:cNvPr>
          <p:cNvSpPr/>
          <p:nvPr/>
        </p:nvSpPr>
        <p:spPr>
          <a:xfrm>
            <a:off x="4579774" y="1944000"/>
            <a:ext cx="1807028" cy="5229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Benefits of each option</a:t>
            </a:r>
          </a:p>
        </p:txBody>
      </p:sp>
      <p:sp>
        <p:nvSpPr>
          <p:cNvPr id="16" name="Rectangle: Rounded Corners 15">
            <a:extLst>
              <a:ext uri="{FF2B5EF4-FFF2-40B4-BE49-F238E27FC236}">
                <a16:creationId xmlns:a16="http://schemas.microsoft.com/office/drawing/2014/main" id="{2F711BBE-DCEF-EC25-8DEB-7747A63CB4B6}"/>
              </a:ext>
            </a:extLst>
          </p:cNvPr>
          <p:cNvSpPr/>
          <p:nvPr/>
        </p:nvSpPr>
        <p:spPr>
          <a:xfrm>
            <a:off x="6977742" y="1944000"/>
            <a:ext cx="1807028" cy="5229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Cost of each option</a:t>
            </a:r>
          </a:p>
        </p:txBody>
      </p:sp>
      <p:sp>
        <p:nvSpPr>
          <p:cNvPr id="18" name="TextBox 17">
            <a:extLst>
              <a:ext uri="{FF2B5EF4-FFF2-40B4-BE49-F238E27FC236}">
                <a16:creationId xmlns:a16="http://schemas.microsoft.com/office/drawing/2014/main" id="{66FFF906-E8B1-FE04-21F8-7F4C8BAD1709}"/>
              </a:ext>
            </a:extLst>
          </p:cNvPr>
          <p:cNvSpPr txBox="1"/>
          <p:nvPr/>
        </p:nvSpPr>
        <p:spPr>
          <a:xfrm>
            <a:off x="8866415" y="2002568"/>
            <a:ext cx="3265714" cy="369332"/>
          </a:xfrm>
          <a:prstGeom prst="rect">
            <a:avLst/>
          </a:prstGeom>
          <a:noFill/>
        </p:spPr>
        <p:txBody>
          <a:bodyPr wrap="square">
            <a:spAutoFit/>
          </a:bodyPr>
          <a:lstStyle/>
          <a:p>
            <a:r>
              <a:rPr lang="en-US" sz="1800" dirty="0">
                <a:effectLst/>
                <a:latin typeface="Aptos" panose="020B0004020202020204" pitchFamily="34" charset="0"/>
                <a:ea typeface="Yu Mincho" panose="02020400000000000000" pitchFamily="18" charset="-128"/>
                <a:cs typeface="Arial" panose="020B0604020202020204" pitchFamily="34" charset="0"/>
              </a:rPr>
              <a:t>along with a parameter called</a:t>
            </a:r>
            <a:endParaRPr lang="en-US" dirty="0"/>
          </a:p>
        </p:txBody>
      </p:sp>
      <p:pic>
        <p:nvPicPr>
          <p:cNvPr id="20" name="Graphic 19" descr="Add outline">
            <a:extLst>
              <a:ext uri="{FF2B5EF4-FFF2-40B4-BE49-F238E27FC236}">
                <a16:creationId xmlns:a16="http://schemas.microsoft.com/office/drawing/2014/main" id="{DABAD25A-CBB7-3C19-76B0-5D08B67ACA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6200" y="2051163"/>
            <a:ext cx="272143" cy="272143"/>
          </a:xfrm>
          <a:prstGeom prst="rect">
            <a:avLst/>
          </a:prstGeom>
        </p:spPr>
      </p:pic>
      <p:pic>
        <p:nvPicPr>
          <p:cNvPr id="21" name="Picture 20" descr="A screenshot of a computer&#10;&#10;Description automatically generated">
            <a:extLst>
              <a:ext uri="{FF2B5EF4-FFF2-40B4-BE49-F238E27FC236}">
                <a16:creationId xmlns:a16="http://schemas.microsoft.com/office/drawing/2014/main" id="{C33B0D05-E1A1-EF85-DC57-C731588051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56" y="3429000"/>
            <a:ext cx="8338458" cy="3209165"/>
          </a:xfrm>
          <a:prstGeom prst="rect">
            <a:avLst/>
          </a:prstGeom>
          <a:ln>
            <a:solidFill>
              <a:schemeClr val="accent1"/>
            </a:solidFill>
          </a:ln>
        </p:spPr>
      </p:pic>
      <p:sp>
        <p:nvSpPr>
          <p:cNvPr id="23" name="TextBox 22">
            <a:extLst>
              <a:ext uri="{FF2B5EF4-FFF2-40B4-BE49-F238E27FC236}">
                <a16:creationId xmlns:a16="http://schemas.microsoft.com/office/drawing/2014/main" id="{9861E330-6EE8-739A-8639-9E9D5A247C6D}"/>
              </a:ext>
            </a:extLst>
          </p:cNvPr>
          <p:cNvSpPr txBox="1"/>
          <p:nvPr/>
        </p:nvSpPr>
        <p:spPr>
          <a:xfrm>
            <a:off x="8915400" y="3198167"/>
            <a:ext cx="3167744" cy="3354765"/>
          </a:xfrm>
          <a:prstGeom prst="rect">
            <a:avLst/>
          </a:prstGeom>
          <a:noFill/>
        </p:spPr>
        <p:txBody>
          <a:bodyPr wrap="square">
            <a:spAutoFit/>
          </a:bodyPr>
          <a:lstStyle/>
          <a:p>
            <a:r>
              <a:rPr lang="en-US" dirty="0">
                <a:latin typeface="Aptos" panose="020B0004020202020204" pitchFamily="34" charset="0"/>
              </a:rPr>
              <a:t>becomes simpler, focusing only on the overall chances of picking each destination. </a:t>
            </a:r>
          </a:p>
          <a:p>
            <a:r>
              <a:rPr lang="en-US" dirty="0"/>
              <a:t> </a:t>
            </a:r>
          </a:p>
          <a:p>
            <a:r>
              <a:rPr lang="en-US" sz="3200" b="1" dirty="0">
                <a:solidFill>
                  <a:srgbClr val="FF0000"/>
                </a:solidFill>
                <a:latin typeface="Aptos" panose="020B0004020202020204" pitchFamily="34" charset="0"/>
              </a:rPr>
              <a:t>But </a:t>
            </a:r>
          </a:p>
          <a:p>
            <a:endParaRPr lang="en-US" dirty="0"/>
          </a:p>
          <a:p>
            <a:r>
              <a:rPr lang="en-US" dirty="0">
                <a:latin typeface="Aptos" panose="020B0004020202020204" pitchFamily="34" charset="0"/>
              </a:rPr>
              <a:t>we don't know for </a:t>
            </a:r>
            <a:r>
              <a:rPr lang="en-US" b="1" dirty="0">
                <a:latin typeface="Aptos" panose="020B0004020202020204" pitchFamily="34" charset="0"/>
              </a:rPr>
              <a:t>sure which destinations are in( B ) and</a:t>
            </a:r>
            <a:r>
              <a:rPr lang="en-US" dirty="0">
                <a:latin typeface="Aptos" panose="020B0004020202020204" pitchFamily="34" charset="0"/>
              </a:rPr>
              <a:t> finding a straightforward solution to the simplified problem isn't easy.</a:t>
            </a:r>
          </a:p>
        </p:txBody>
      </p:sp>
      <p:sp>
        <p:nvSpPr>
          <p:cNvPr id="24" name="TextBox 23">
            <a:extLst>
              <a:ext uri="{FF2B5EF4-FFF2-40B4-BE49-F238E27FC236}">
                <a16:creationId xmlns:a16="http://schemas.microsoft.com/office/drawing/2014/main" id="{795CF792-5436-FD48-0BF4-7F5BB71403C1}"/>
              </a:ext>
            </a:extLst>
          </p:cNvPr>
          <p:cNvSpPr txBox="1"/>
          <p:nvPr/>
        </p:nvSpPr>
        <p:spPr>
          <a:xfrm>
            <a:off x="108856" y="2563923"/>
            <a:ext cx="2852058" cy="369332"/>
          </a:xfrm>
          <a:prstGeom prst="rect">
            <a:avLst/>
          </a:prstGeom>
          <a:noFill/>
        </p:spPr>
        <p:txBody>
          <a:bodyPr wrap="square" rtlCol="0">
            <a:spAutoFit/>
          </a:bodyPr>
          <a:lstStyle/>
          <a:p>
            <a:r>
              <a:rPr lang="en-US" b="1" dirty="0">
                <a:solidFill>
                  <a:srgbClr val="FF0000"/>
                </a:solidFill>
                <a:latin typeface="Aptos" panose="020B0004020202020204" pitchFamily="34" charset="0"/>
              </a:rPr>
              <a:t>Using Original formula</a:t>
            </a:r>
          </a:p>
        </p:txBody>
      </p:sp>
      <p:pic>
        <p:nvPicPr>
          <p:cNvPr id="28" name="Graphic 27" descr="Caret Down with solid fill">
            <a:extLst>
              <a:ext uri="{FF2B5EF4-FFF2-40B4-BE49-F238E27FC236}">
                <a16:creationId xmlns:a16="http://schemas.microsoft.com/office/drawing/2014/main" id="{8911DCDB-5659-AA2C-917A-88E8E70B23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9970" y="2773030"/>
            <a:ext cx="674915" cy="674915"/>
          </a:xfrm>
          <a:prstGeom prst="rect">
            <a:avLst/>
          </a:prstGeom>
        </p:spPr>
      </p:pic>
    </p:spTree>
    <p:extLst>
      <p:ext uri="{BB962C8B-B14F-4D97-AF65-F5344CB8AC3E}">
        <p14:creationId xmlns:p14="http://schemas.microsoft.com/office/powerpoint/2010/main" val="293810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BC09D4-FF18-6DC2-2F50-298D757FFCFF}"/>
              </a:ext>
            </a:extLst>
          </p:cNvPr>
          <p:cNvPicPr>
            <a:picLocks noChangeAspect="1"/>
          </p:cNvPicPr>
          <p:nvPr/>
        </p:nvPicPr>
        <p:blipFill>
          <a:blip r:embed="rId2"/>
          <a:stretch>
            <a:fillRect/>
          </a:stretch>
        </p:blipFill>
        <p:spPr>
          <a:xfrm>
            <a:off x="214139" y="187866"/>
            <a:ext cx="885318" cy="884396"/>
          </a:xfrm>
          <a:prstGeom prst="rect">
            <a:avLst/>
          </a:prstGeom>
        </p:spPr>
      </p:pic>
      <p:sp>
        <p:nvSpPr>
          <p:cNvPr id="5" name="TextBox 4">
            <a:extLst>
              <a:ext uri="{FF2B5EF4-FFF2-40B4-BE49-F238E27FC236}">
                <a16:creationId xmlns:a16="http://schemas.microsoft.com/office/drawing/2014/main" id="{B6397511-370F-631A-EEB3-278D7637012F}"/>
              </a:ext>
            </a:extLst>
          </p:cNvPr>
          <p:cNvSpPr txBox="1"/>
          <p:nvPr/>
        </p:nvSpPr>
        <p:spPr>
          <a:xfrm>
            <a:off x="1099457" y="456987"/>
            <a:ext cx="3004457" cy="400110"/>
          </a:xfrm>
          <a:prstGeom prst="rect">
            <a:avLst/>
          </a:prstGeom>
          <a:noFill/>
        </p:spPr>
        <p:txBody>
          <a:bodyPr wrap="square" rtlCol="0">
            <a:spAutoFit/>
          </a:bodyPr>
          <a:lstStyle/>
          <a:p>
            <a:r>
              <a:rPr lang="en-US" sz="2000" b="1" dirty="0"/>
              <a:t>Consideration set </a:t>
            </a:r>
          </a:p>
        </p:txBody>
      </p:sp>
      <p:grpSp>
        <p:nvGrpSpPr>
          <p:cNvPr id="10" name="Group 9">
            <a:extLst>
              <a:ext uri="{FF2B5EF4-FFF2-40B4-BE49-F238E27FC236}">
                <a16:creationId xmlns:a16="http://schemas.microsoft.com/office/drawing/2014/main" id="{B353F34B-4129-EF64-2F1E-AC0D13CB894B}"/>
              </a:ext>
            </a:extLst>
          </p:cNvPr>
          <p:cNvGrpSpPr/>
          <p:nvPr/>
        </p:nvGrpSpPr>
        <p:grpSpPr>
          <a:xfrm>
            <a:off x="-92197" y="1236621"/>
            <a:ext cx="6065387" cy="4916146"/>
            <a:chOff x="-122809" y="1568151"/>
            <a:chExt cx="6096000" cy="4549491"/>
          </a:xfrm>
        </p:grpSpPr>
        <p:sp>
          <p:nvSpPr>
            <p:cNvPr id="9" name="TextBox 8">
              <a:extLst>
                <a:ext uri="{FF2B5EF4-FFF2-40B4-BE49-F238E27FC236}">
                  <a16:creationId xmlns:a16="http://schemas.microsoft.com/office/drawing/2014/main" id="{921680F9-DCE3-818E-458D-563167FF3A85}"/>
                </a:ext>
              </a:extLst>
            </p:cNvPr>
            <p:cNvSpPr txBox="1"/>
            <p:nvPr/>
          </p:nvSpPr>
          <p:spPr>
            <a:xfrm>
              <a:off x="82232" y="1568151"/>
              <a:ext cx="5685918" cy="3161525"/>
            </a:xfrm>
            <a:prstGeom prst="rect">
              <a:avLst/>
            </a:prstGeom>
            <a:noFill/>
          </p:spPr>
          <p:txBody>
            <a:bodyPr wrap="square">
              <a:spAutoFit/>
            </a:bodyPr>
            <a:lstStyle/>
            <a:p>
              <a:pPr algn="ctr"/>
              <a:endParaRPr lang="en-US" dirty="0"/>
            </a:p>
            <a:p>
              <a:pPr algn="ctr"/>
              <a:endParaRPr lang="en-US" dirty="0"/>
            </a:p>
            <a:p>
              <a:pPr algn="ctr"/>
              <a:endParaRPr lang="en-US" dirty="0"/>
            </a:p>
            <a:p>
              <a:pPr algn="ctr"/>
              <a:r>
                <a:rPr lang="en-US" dirty="0"/>
                <a:t>Generally, </a:t>
              </a:r>
              <a:r>
                <a:rPr lang="en-US" b="1" dirty="0">
                  <a:solidFill>
                    <a:srgbClr val="C00000"/>
                  </a:solidFill>
                </a:rPr>
                <a:t>there are 2N - 1 possible sets. </a:t>
              </a:r>
              <a:r>
                <a:rPr lang="en-US" dirty="0"/>
                <a:t>However, when payoffs follow similar patterns, there are only </a:t>
              </a:r>
              <a:r>
                <a:rPr lang="en-US" b="1" dirty="0"/>
                <a:t>N subsets</a:t>
              </a:r>
              <a:r>
                <a:rPr lang="en-US" dirty="0"/>
                <a:t>, simplifying the decision process.</a:t>
              </a:r>
            </a:p>
            <a:p>
              <a:pPr algn="ctr"/>
              <a:endParaRPr lang="en-US" dirty="0"/>
            </a:p>
            <a:p>
              <a:pPr algn="ctr"/>
              <a:endParaRPr lang="en-US" dirty="0"/>
            </a:p>
            <a:p>
              <a:pPr algn="ctr"/>
              <a:endParaRPr lang="fa-IR" b="1" dirty="0"/>
            </a:p>
            <a:p>
              <a:pPr algn="ctr"/>
              <a:r>
                <a:rPr lang="en-US" b="1" dirty="0"/>
                <a:t>Payoff associated with each alternatives are different but follow similar distribution pattern.</a:t>
              </a:r>
            </a:p>
            <a:p>
              <a:pPr algn="ctr"/>
              <a:r>
                <a:rPr lang="en-US" b="1" dirty="0">
                  <a:solidFill>
                    <a:srgbClr val="C00000"/>
                  </a:solidFill>
                </a:rPr>
                <a:t>Then Narrow down to “N” subset.</a:t>
              </a:r>
              <a:endParaRPr lang="en-US" dirty="0">
                <a:solidFill>
                  <a:srgbClr val="C00000"/>
                </a:solidFill>
              </a:endParaRPr>
            </a:p>
          </p:txBody>
        </p:sp>
        <p:sp>
          <p:nvSpPr>
            <p:cNvPr id="14" name="TextBox 13">
              <a:extLst>
                <a:ext uri="{FF2B5EF4-FFF2-40B4-BE49-F238E27FC236}">
                  <a16:creationId xmlns:a16="http://schemas.microsoft.com/office/drawing/2014/main" id="{443C3DD4-CF95-C1BD-5BB5-CD3A84F2F133}"/>
                </a:ext>
              </a:extLst>
            </p:cNvPr>
            <p:cNvSpPr txBox="1"/>
            <p:nvPr/>
          </p:nvSpPr>
          <p:spPr>
            <a:xfrm>
              <a:off x="-122809" y="5519516"/>
              <a:ext cx="6096000" cy="598126"/>
            </a:xfrm>
            <a:prstGeom prst="rect">
              <a:avLst/>
            </a:prstGeom>
            <a:noFill/>
          </p:spPr>
          <p:txBody>
            <a:bodyPr wrap="square">
              <a:spAutoFit/>
            </a:bodyPr>
            <a:lstStyle/>
            <a:p>
              <a:pPr algn="ctr"/>
              <a:r>
                <a:rPr lang="en-US" b="1" u="sng" dirty="0"/>
                <a:t>Same distribution </a:t>
              </a:r>
              <a:r>
                <a:rPr lang="en-US" dirty="0"/>
                <a:t>Pattern among across alternatives</a:t>
              </a:r>
            </a:p>
            <a:p>
              <a:pPr algn="ctr"/>
              <a:r>
                <a:rPr lang="en-US" dirty="0"/>
                <a:t>To solving “</a:t>
              </a:r>
              <a:r>
                <a:rPr lang="en-US" i="1" u="sng" dirty="0">
                  <a:solidFill>
                    <a:srgbClr val="0070C0"/>
                  </a:solidFill>
                </a:rPr>
                <a:t>unconditional probabilities</a:t>
              </a:r>
              <a:r>
                <a:rPr lang="en-US" dirty="0"/>
                <a:t>”.</a:t>
              </a:r>
            </a:p>
          </p:txBody>
        </p:sp>
        <p:sp>
          <p:nvSpPr>
            <p:cNvPr id="40" name="TextBox 39">
              <a:extLst>
                <a:ext uri="{FF2B5EF4-FFF2-40B4-BE49-F238E27FC236}">
                  <a16:creationId xmlns:a16="http://schemas.microsoft.com/office/drawing/2014/main" id="{CF79438A-C60A-3F28-3E50-3F8374826741}"/>
                </a:ext>
              </a:extLst>
            </p:cNvPr>
            <p:cNvSpPr txBox="1"/>
            <p:nvPr/>
          </p:nvSpPr>
          <p:spPr>
            <a:xfrm>
              <a:off x="1249802" y="1739510"/>
              <a:ext cx="257066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a:t>1-Complexity reduction</a:t>
              </a:r>
            </a:p>
          </p:txBody>
        </p:sp>
        <p:sp>
          <p:nvSpPr>
            <p:cNvPr id="41" name="Arrow: Down 40">
              <a:extLst>
                <a:ext uri="{FF2B5EF4-FFF2-40B4-BE49-F238E27FC236}">
                  <a16:creationId xmlns:a16="http://schemas.microsoft.com/office/drawing/2014/main" id="{2995DF2C-E5B9-891B-65D4-604433964937}"/>
                </a:ext>
              </a:extLst>
            </p:cNvPr>
            <p:cNvSpPr/>
            <p:nvPr/>
          </p:nvSpPr>
          <p:spPr>
            <a:xfrm>
              <a:off x="2350078" y="2099563"/>
              <a:ext cx="370114" cy="185058"/>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FEBD0B8A-9E44-9757-1F6D-1959FC15B5E9}"/>
                </a:ext>
              </a:extLst>
            </p:cNvPr>
            <p:cNvGrpSpPr/>
            <p:nvPr/>
          </p:nvGrpSpPr>
          <p:grpSpPr>
            <a:xfrm>
              <a:off x="1339421" y="3293936"/>
              <a:ext cx="2570667" cy="549478"/>
              <a:chOff x="1478402" y="3680950"/>
              <a:chExt cx="2570667" cy="549478"/>
            </a:xfrm>
          </p:grpSpPr>
          <p:sp>
            <p:nvSpPr>
              <p:cNvPr id="42" name="TextBox 41">
                <a:extLst>
                  <a:ext uri="{FF2B5EF4-FFF2-40B4-BE49-F238E27FC236}">
                    <a16:creationId xmlns:a16="http://schemas.microsoft.com/office/drawing/2014/main" id="{7B1C753E-67B8-7B65-6306-3C79AC460A1B}"/>
                  </a:ext>
                </a:extLst>
              </p:cNvPr>
              <p:cNvSpPr txBox="1"/>
              <p:nvPr/>
            </p:nvSpPr>
            <p:spPr>
              <a:xfrm>
                <a:off x="1478402" y="3680950"/>
                <a:ext cx="257066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a:t>2-Nested Structure</a:t>
                </a:r>
              </a:p>
            </p:txBody>
          </p:sp>
          <p:sp>
            <p:nvSpPr>
              <p:cNvPr id="43" name="Arrow: Down 42">
                <a:extLst>
                  <a:ext uri="{FF2B5EF4-FFF2-40B4-BE49-F238E27FC236}">
                    <a16:creationId xmlns:a16="http://schemas.microsoft.com/office/drawing/2014/main" id="{FF93952D-3183-9E83-4F5F-84134E738E2E}"/>
                  </a:ext>
                </a:extLst>
              </p:cNvPr>
              <p:cNvSpPr/>
              <p:nvPr/>
            </p:nvSpPr>
            <p:spPr>
              <a:xfrm>
                <a:off x="2535135" y="4045370"/>
                <a:ext cx="370114" cy="185058"/>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6BD78BFA-C81B-0DD5-39F0-6E689BF287A5}"/>
                </a:ext>
              </a:extLst>
            </p:cNvPr>
            <p:cNvGrpSpPr/>
            <p:nvPr/>
          </p:nvGrpSpPr>
          <p:grpSpPr>
            <a:xfrm>
              <a:off x="1339421" y="4843148"/>
              <a:ext cx="2570667" cy="561543"/>
              <a:chOff x="1478402" y="3767240"/>
              <a:chExt cx="2570667" cy="561543"/>
            </a:xfrm>
          </p:grpSpPr>
          <p:sp>
            <p:nvSpPr>
              <p:cNvPr id="46" name="TextBox 45">
                <a:extLst>
                  <a:ext uri="{FF2B5EF4-FFF2-40B4-BE49-F238E27FC236}">
                    <a16:creationId xmlns:a16="http://schemas.microsoft.com/office/drawing/2014/main" id="{D7CE76F5-0443-0AF1-F44A-D3019A7BCC1E}"/>
                  </a:ext>
                </a:extLst>
              </p:cNvPr>
              <p:cNvSpPr txBox="1"/>
              <p:nvPr/>
            </p:nvSpPr>
            <p:spPr>
              <a:xfrm>
                <a:off x="1478402" y="3767240"/>
                <a:ext cx="257066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a:t>3-simplified</a:t>
                </a:r>
              </a:p>
            </p:txBody>
          </p:sp>
          <p:sp>
            <p:nvSpPr>
              <p:cNvPr id="47" name="Arrow: Down 46">
                <a:extLst>
                  <a:ext uri="{FF2B5EF4-FFF2-40B4-BE49-F238E27FC236}">
                    <a16:creationId xmlns:a16="http://schemas.microsoft.com/office/drawing/2014/main" id="{C5078DFB-BF3B-5652-22FD-5CDF159FA210}"/>
                  </a:ext>
                </a:extLst>
              </p:cNvPr>
              <p:cNvSpPr/>
              <p:nvPr/>
            </p:nvSpPr>
            <p:spPr>
              <a:xfrm>
                <a:off x="2535136" y="4143725"/>
                <a:ext cx="370114" cy="185058"/>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pic>
        <p:nvPicPr>
          <p:cNvPr id="7" name="Picture 6">
            <a:extLst>
              <a:ext uri="{FF2B5EF4-FFF2-40B4-BE49-F238E27FC236}">
                <a16:creationId xmlns:a16="http://schemas.microsoft.com/office/drawing/2014/main" id="{5E7D409E-A19C-DFB6-BF65-1C117EAD694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r="5935" b="18673"/>
          <a:stretch/>
        </p:blipFill>
        <p:spPr>
          <a:xfrm>
            <a:off x="5963215" y="1575920"/>
            <a:ext cx="6055346" cy="700329"/>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
        <p:nvSpPr>
          <p:cNvPr id="16" name="TextBox 15">
            <a:extLst>
              <a:ext uri="{FF2B5EF4-FFF2-40B4-BE49-F238E27FC236}">
                <a16:creationId xmlns:a16="http://schemas.microsoft.com/office/drawing/2014/main" id="{FD589AD3-C9A1-D44C-D460-DAF7EC2A82FD}"/>
              </a:ext>
            </a:extLst>
          </p:cNvPr>
          <p:cNvSpPr txBox="1"/>
          <p:nvPr/>
        </p:nvSpPr>
        <p:spPr>
          <a:xfrm>
            <a:off x="5807522" y="363841"/>
            <a:ext cx="6139542" cy="646331"/>
          </a:xfrm>
          <a:prstGeom prst="rect">
            <a:avLst/>
          </a:prstGeom>
          <a:noFill/>
        </p:spPr>
        <p:txBody>
          <a:bodyPr wrap="square">
            <a:spAutoFit/>
          </a:bodyPr>
          <a:lstStyle/>
          <a:p>
            <a:pPr algn="ctr"/>
            <a:r>
              <a:rPr lang="en-US" dirty="0"/>
              <a:t>The </a:t>
            </a:r>
            <a:r>
              <a:rPr lang="en-US" b="1" dirty="0">
                <a:solidFill>
                  <a:srgbClr val="0070C0"/>
                </a:solidFill>
              </a:rPr>
              <a:t>consideration set </a:t>
            </a:r>
            <a:r>
              <a:rPr lang="en-US" dirty="0"/>
              <a:t>comprises </a:t>
            </a:r>
            <a:r>
              <a:rPr lang="en-US" b="1" dirty="0">
                <a:highlight>
                  <a:srgbClr val="FFFF00"/>
                </a:highlight>
              </a:rPr>
              <a:t>potential alternatives </a:t>
            </a:r>
            <a:r>
              <a:rPr lang="en-US" dirty="0"/>
              <a:t>for solving the maximization problem.</a:t>
            </a:r>
          </a:p>
        </p:txBody>
      </p:sp>
      <p:sp>
        <p:nvSpPr>
          <p:cNvPr id="17" name="Arrow: Down 16">
            <a:extLst>
              <a:ext uri="{FF2B5EF4-FFF2-40B4-BE49-F238E27FC236}">
                <a16:creationId xmlns:a16="http://schemas.microsoft.com/office/drawing/2014/main" id="{1ED2A4E5-73A9-C827-05D4-79993DC3D40D}"/>
              </a:ext>
            </a:extLst>
          </p:cNvPr>
          <p:cNvSpPr/>
          <p:nvPr/>
        </p:nvSpPr>
        <p:spPr>
          <a:xfrm>
            <a:off x="8223950" y="1021662"/>
            <a:ext cx="1012247" cy="429919"/>
          </a:xfrm>
          <a:prstGeom prst="downArrow">
            <a:avLst>
              <a:gd name="adj1" fmla="val 28492"/>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24" name="Group 23">
            <a:extLst>
              <a:ext uri="{FF2B5EF4-FFF2-40B4-BE49-F238E27FC236}">
                <a16:creationId xmlns:a16="http://schemas.microsoft.com/office/drawing/2014/main" id="{16EFBDD1-9A70-0CEE-00FF-798B0EB2C924}"/>
              </a:ext>
            </a:extLst>
          </p:cNvPr>
          <p:cNvGrpSpPr/>
          <p:nvPr/>
        </p:nvGrpSpPr>
        <p:grpSpPr>
          <a:xfrm>
            <a:off x="6555690" y="2721259"/>
            <a:ext cx="4145734" cy="646331"/>
            <a:chOff x="5469674" y="2909724"/>
            <a:chExt cx="4297881" cy="646331"/>
          </a:xfrm>
        </p:grpSpPr>
        <p:sp>
          <p:nvSpPr>
            <p:cNvPr id="19" name="TextBox 18">
              <a:extLst>
                <a:ext uri="{FF2B5EF4-FFF2-40B4-BE49-F238E27FC236}">
                  <a16:creationId xmlns:a16="http://schemas.microsoft.com/office/drawing/2014/main" id="{F8B328EC-7284-A4CB-0896-B0A360128801}"/>
                </a:ext>
              </a:extLst>
            </p:cNvPr>
            <p:cNvSpPr txBox="1"/>
            <p:nvPr/>
          </p:nvSpPr>
          <p:spPr>
            <a:xfrm>
              <a:off x="5469674" y="2909724"/>
              <a:ext cx="4297881" cy="646331"/>
            </a:xfrm>
            <a:prstGeom prst="rect">
              <a:avLst/>
            </a:prstGeom>
            <a:noFill/>
          </p:spPr>
          <p:txBody>
            <a:bodyPr wrap="square" rtlCol="0">
              <a:spAutoFit/>
            </a:bodyPr>
            <a:lstStyle/>
            <a:p>
              <a:r>
                <a:rPr lang="en-US" dirty="0"/>
                <a:t>Represent </a:t>
              </a:r>
              <a:r>
                <a:rPr lang="en-US" b="1" dirty="0"/>
                <a:t>sum of values possible outcomes</a:t>
              </a:r>
              <a:r>
                <a:rPr lang="en-US" dirty="0"/>
                <a:t> of random variable </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C3EBF8B-C3AC-4457-A7CF-2E135D3D3ED6}"/>
                    </a:ext>
                  </a:extLst>
                </p:cNvPr>
                <p:cNvSpPr txBox="1"/>
                <p:nvPr/>
              </p:nvSpPr>
              <p:spPr>
                <a:xfrm>
                  <a:off x="8404513" y="3133246"/>
                  <a:ext cx="35922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𝜀</m:t>
                        </m:r>
                      </m:oMath>
                    </m:oMathPara>
                  </a14:m>
                  <a:endParaRPr lang="en-US" dirty="0"/>
                </a:p>
              </p:txBody>
            </p:sp>
          </mc:Choice>
          <mc:Fallback xmlns="">
            <p:sp>
              <p:nvSpPr>
                <p:cNvPr id="23" name="TextBox 22">
                  <a:extLst>
                    <a:ext uri="{FF2B5EF4-FFF2-40B4-BE49-F238E27FC236}">
                      <a16:creationId xmlns:a16="http://schemas.microsoft.com/office/drawing/2014/main" id="{1C3EBF8B-C3AC-4457-A7CF-2E135D3D3ED6}"/>
                    </a:ext>
                  </a:extLst>
                </p:cNvPr>
                <p:cNvSpPr txBox="1">
                  <a:spLocks noRot="1" noChangeAspect="1" noMove="1" noResize="1" noEditPoints="1" noAdjustHandles="1" noChangeArrowheads="1" noChangeShapeType="1" noTextEdit="1"/>
                </p:cNvSpPr>
                <p:nvPr/>
              </p:nvSpPr>
              <p:spPr>
                <a:xfrm>
                  <a:off x="8404513" y="3133246"/>
                  <a:ext cx="359229" cy="369332"/>
                </a:xfrm>
                <a:prstGeom prst="rect">
                  <a:avLst/>
                </a:prstGeom>
                <a:blipFill>
                  <a:blip r:embed="rId5"/>
                  <a:stretch>
                    <a:fillRect/>
                  </a:stretch>
                </a:blipFill>
              </p:spPr>
              <p:txBody>
                <a:bodyPr/>
                <a:lstStyle/>
                <a:p>
                  <a:r>
                    <a:rPr lang="en-US">
                      <a:noFill/>
                    </a:rPr>
                    <a:t> </a:t>
                  </a:r>
                </a:p>
              </p:txBody>
            </p:sp>
          </mc:Fallback>
        </mc:AlternateContent>
      </p:grpSp>
      <p:cxnSp>
        <p:nvCxnSpPr>
          <p:cNvPr id="27" name="Connector: Elbow 26">
            <a:extLst>
              <a:ext uri="{FF2B5EF4-FFF2-40B4-BE49-F238E27FC236}">
                <a16:creationId xmlns:a16="http://schemas.microsoft.com/office/drawing/2014/main" id="{9F9655AC-C4A4-3DC7-B6FE-0B8D67DC7A88}"/>
              </a:ext>
            </a:extLst>
          </p:cNvPr>
          <p:cNvCxnSpPr>
            <a:cxnSpLocks/>
          </p:cNvCxnSpPr>
          <p:nvPr/>
        </p:nvCxnSpPr>
        <p:spPr>
          <a:xfrm rot="5400000">
            <a:off x="6302282" y="2439956"/>
            <a:ext cx="800732" cy="293915"/>
          </a:xfrm>
          <a:prstGeom prst="bentConnector4">
            <a:avLst>
              <a:gd name="adj1" fmla="val 29821"/>
              <a:gd name="adj2" fmla="val 277778"/>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D67BCC0-1495-2239-5366-1AA432F3922B}"/>
              </a:ext>
            </a:extLst>
          </p:cNvPr>
          <p:cNvSpPr txBox="1"/>
          <p:nvPr/>
        </p:nvSpPr>
        <p:spPr>
          <a:xfrm>
            <a:off x="6403543" y="3618017"/>
            <a:ext cx="3329603" cy="646331"/>
          </a:xfrm>
          <a:prstGeom prst="rect">
            <a:avLst/>
          </a:prstGeom>
          <a:noFill/>
        </p:spPr>
        <p:txBody>
          <a:bodyPr wrap="square" rtlCol="0">
            <a:spAutoFit/>
          </a:bodyPr>
          <a:lstStyle/>
          <a:p>
            <a:pPr algn="ctr"/>
            <a:r>
              <a:rPr lang="en-US" dirty="0"/>
              <a:t>Represent </a:t>
            </a:r>
            <a:r>
              <a:rPr lang="en-US" b="1" dirty="0"/>
              <a:t>Payoff </a:t>
            </a:r>
            <a:r>
              <a:rPr lang="en-US" dirty="0"/>
              <a:t>associated with </a:t>
            </a:r>
            <a:r>
              <a:rPr lang="en-US" b="1" dirty="0"/>
              <a:t>alternatives</a:t>
            </a:r>
          </a:p>
        </p:txBody>
      </p:sp>
      <p:cxnSp>
        <p:nvCxnSpPr>
          <p:cNvPr id="37" name="Connector: Elbow 36">
            <a:extLst>
              <a:ext uri="{FF2B5EF4-FFF2-40B4-BE49-F238E27FC236}">
                <a16:creationId xmlns:a16="http://schemas.microsoft.com/office/drawing/2014/main" id="{081B8EF1-6B43-1A50-344A-27DA1A73112E}"/>
              </a:ext>
            </a:extLst>
          </p:cNvPr>
          <p:cNvCxnSpPr>
            <a:cxnSpLocks/>
            <a:stCxn id="51" idx="4"/>
            <a:endCxn id="34" idx="3"/>
          </p:cNvCxnSpPr>
          <p:nvPr/>
        </p:nvCxnSpPr>
        <p:spPr>
          <a:xfrm rot="5400000">
            <a:off x="9225242" y="2739673"/>
            <a:ext cx="1709415" cy="693605"/>
          </a:xfrm>
          <a:prstGeom prst="bentConnector2">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015F6C31-6807-D6ED-C589-229EC088B2F0}"/>
              </a:ext>
            </a:extLst>
          </p:cNvPr>
          <p:cNvSpPr/>
          <p:nvPr/>
        </p:nvSpPr>
        <p:spPr>
          <a:xfrm>
            <a:off x="10028836" y="1508370"/>
            <a:ext cx="795829" cy="723398"/>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A7491596-59C9-A7B4-596C-E7791D57FAC9}"/>
              </a:ext>
            </a:extLst>
          </p:cNvPr>
          <p:cNvCxnSpPr>
            <a:cxnSpLocks/>
          </p:cNvCxnSpPr>
          <p:nvPr/>
        </p:nvCxnSpPr>
        <p:spPr>
          <a:xfrm>
            <a:off x="10734294" y="2186547"/>
            <a:ext cx="7721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DD19FC4-836C-1453-5BA3-F0CBC491EE46}"/>
              </a:ext>
            </a:extLst>
          </p:cNvPr>
          <p:cNvCxnSpPr>
            <a:cxnSpLocks/>
          </p:cNvCxnSpPr>
          <p:nvPr/>
        </p:nvCxnSpPr>
        <p:spPr>
          <a:xfrm>
            <a:off x="7990881" y="2164776"/>
            <a:ext cx="7721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850C4C77-CE3D-FA42-D78C-73037792E34D}"/>
              </a:ext>
            </a:extLst>
          </p:cNvPr>
          <p:cNvCxnSpPr>
            <a:cxnSpLocks/>
          </p:cNvCxnSpPr>
          <p:nvPr/>
        </p:nvCxnSpPr>
        <p:spPr>
          <a:xfrm rot="16200000" flipH="1">
            <a:off x="10493527" y="2858595"/>
            <a:ext cx="1964766" cy="711112"/>
          </a:xfrm>
          <a:prstGeom prst="bentConnector3">
            <a:avLst>
              <a:gd name="adj1" fmla="val 50000"/>
            </a:avLst>
          </a:prstGeom>
          <a:ln w="190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53E05B35-854C-7751-B9AF-F6868C321554}"/>
              </a:ext>
            </a:extLst>
          </p:cNvPr>
          <p:cNvSpPr txBox="1"/>
          <p:nvPr/>
        </p:nvSpPr>
        <p:spPr>
          <a:xfrm>
            <a:off x="10186399" y="4258586"/>
            <a:ext cx="2005601" cy="646331"/>
          </a:xfrm>
          <a:prstGeom prst="rect">
            <a:avLst/>
          </a:prstGeom>
          <a:noFill/>
        </p:spPr>
        <p:txBody>
          <a:bodyPr wrap="square" rtlCol="0">
            <a:spAutoFit/>
          </a:bodyPr>
          <a:lstStyle/>
          <a:p>
            <a:pPr algn="ctr"/>
            <a:r>
              <a:rPr lang="en-US" dirty="0"/>
              <a:t>Probability </a:t>
            </a:r>
            <a:r>
              <a:rPr lang="en-US" b="1" dirty="0"/>
              <a:t>density</a:t>
            </a:r>
            <a:r>
              <a:rPr lang="en-US" dirty="0"/>
              <a:t> function</a:t>
            </a:r>
            <a:endParaRPr lang="en-US" b="1" dirty="0"/>
          </a:p>
        </p:txBody>
      </p:sp>
    </p:spTree>
    <p:extLst>
      <p:ext uri="{BB962C8B-B14F-4D97-AF65-F5344CB8AC3E}">
        <p14:creationId xmlns:p14="http://schemas.microsoft.com/office/powerpoint/2010/main" val="343385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par>
                                <p:cTn id="27" presetID="53" presetClass="entr" presetSubtype="16"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par>
                                <p:cTn id="32" presetID="53" presetClass="entr" presetSubtype="16"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par>
                                <p:cTn id="37" presetID="53" presetClass="entr" presetSubtype="16"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p:cTn id="44" dur="500" fill="hold"/>
                                        <p:tgtEl>
                                          <p:spTgt spid="51"/>
                                        </p:tgtEl>
                                        <p:attrNameLst>
                                          <p:attrName>ppt_w</p:attrName>
                                        </p:attrNameLst>
                                      </p:cBhvr>
                                      <p:tavLst>
                                        <p:tav tm="0">
                                          <p:val>
                                            <p:fltVal val="0"/>
                                          </p:val>
                                        </p:tav>
                                        <p:tav tm="100000">
                                          <p:val>
                                            <p:strVal val="#ppt_w"/>
                                          </p:val>
                                        </p:tav>
                                      </p:tavLst>
                                    </p:anim>
                                    <p:anim calcmode="lin" valueType="num">
                                      <p:cBhvr>
                                        <p:cTn id="45" dur="500" fill="hold"/>
                                        <p:tgtEl>
                                          <p:spTgt spid="51"/>
                                        </p:tgtEl>
                                        <p:attrNameLst>
                                          <p:attrName>ppt_h</p:attrName>
                                        </p:attrNameLst>
                                      </p:cBhvr>
                                      <p:tavLst>
                                        <p:tav tm="0">
                                          <p:val>
                                            <p:fltVal val="0"/>
                                          </p:val>
                                        </p:tav>
                                        <p:tav tm="100000">
                                          <p:val>
                                            <p:strVal val="#ppt_h"/>
                                          </p:val>
                                        </p:tav>
                                      </p:tavLst>
                                    </p:anim>
                                    <p:animEffect transition="in" filter="fade">
                                      <p:cBhvr>
                                        <p:cTn id="46" dur="500"/>
                                        <p:tgtEl>
                                          <p:spTgt spid="51"/>
                                        </p:tgtEl>
                                      </p:cBhvr>
                                    </p:animEffect>
                                  </p:childTnLst>
                                </p:cTn>
                              </p:par>
                              <p:par>
                                <p:cTn id="47" presetID="53" presetClass="entr" presetSubtype="16"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par>
                                <p:cTn id="52" presetID="53" presetClass="entr" presetSubtype="16" fill="hold" nodeType="with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p:cTn id="54" dur="500" fill="hold"/>
                                        <p:tgtEl>
                                          <p:spTgt spid="63"/>
                                        </p:tgtEl>
                                        <p:attrNameLst>
                                          <p:attrName>ppt_w</p:attrName>
                                        </p:attrNameLst>
                                      </p:cBhvr>
                                      <p:tavLst>
                                        <p:tav tm="0">
                                          <p:val>
                                            <p:fltVal val="0"/>
                                          </p:val>
                                        </p:tav>
                                        <p:tav tm="100000">
                                          <p:val>
                                            <p:strVal val="#ppt_w"/>
                                          </p:val>
                                        </p:tav>
                                      </p:tavLst>
                                    </p:anim>
                                    <p:anim calcmode="lin" valueType="num">
                                      <p:cBhvr>
                                        <p:cTn id="55" dur="500" fill="hold"/>
                                        <p:tgtEl>
                                          <p:spTgt spid="63"/>
                                        </p:tgtEl>
                                        <p:attrNameLst>
                                          <p:attrName>ppt_h</p:attrName>
                                        </p:attrNameLst>
                                      </p:cBhvr>
                                      <p:tavLst>
                                        <p:tav tm="0">
                                          <p:val>
                                            <p:fltVal val="0"/>
                                          </p:val>
                                        </p:tav>
                                        <p:tav tm="100000">
                                          <p:val>
                                            <p:strVal val="#ppt_h"/>
                                          </p:val>
                                        </p:tav>
                                      </p:tavLst>
                                    </p:anim>
                                    <p:animEffect transition="in" filter="fade">
                                      <p:cBhvr>
                                        <p:cTn id="56" dur="500"/>
                                        <p:tgtEl>
                                          <p:spTgt spid="6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 calcmode="lin" valueType="num">
                                      <p:cBhvr>
                                        <p:cTn id="59" dur="500" fill="hold"/>
                                        <p:tgtEl>
                                          <p:spTgt spid="65"/>
                                        </p:tgtEl>
                                        <p:attrNameLst>
                                          <p:attrName>ppt_w</p:attrName>
                                        </p:attrNameLst>
                                      </p:cBhvr>
                                      <p:tavLst>
                                        <p:tav tm="0">
                                          <p:val>
                                            <p:fltVal val="0"/>
                                          </p:val>
                                        </p:tav>
                                        <p:tav tm="100000">
                                          <p:val>
                                            <p:strVal val="#ppt_w"/>
                                          </p:val>
                                        </p:tav>
                                      </p:tavLst>
                                    </p:anim>
                                    <p:anim calcmode="lin" valueType="num">
                                      <p:cBhvr>
                                        <p:cTn id="60" dur="500" fill="hold"/>
                                        <p:tgtEl>
                                          <p:spTgt spid="65"/>
                                        </p:tgtEl>
                                        <p:attrNameLst>
                                          <p:attrName>ppt_h</p:attrName>
                                        </p:attrNameLst>
                                      </p:cBhvr>
                                      <p:tavLst>
                                        <p:tav tm="0">
                                          <p:val>
                                            <p:fltVal val="0"/>
                                          </p:val>
                                        </p:tav>
                                        <p:tav tm="100000">
                                          <p:val>
                                            <p:strVal val="#ppt_h"/>
                                          </p:val>
                                        </p:tav>
                                      </p:tavLst>
                                    </p:anim>
                                    <p:animEffect transition="in" filter="fade">
                                      <p:cBhvr>
                                        <p:cTn id="61" dur="500"/>
                                        <p:tgtEl>
                                          <p:spTgt spid="65"/>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34" grpId="0"/>
      <p:bldP spid="51" grpId="0" animBg="1"/>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with lines and numbers&#10;&#10;Description automatically generated">
            <a:extLst>
              <a:ext uri="{FF2B5EF4-FFF2-40B4-BE49-F238E27FC236}">
                <a16:creationId xmlns:a16="http://schemas.microsoft.com/office/drawing/2014/main" id="{A7AE9D3B-D86A-2DF8-DE73-632A4BF0308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3067"/>
          <a:stretch/>
        </p:blipFill>
        <p:spPr bwMode="auto">
          <a:xfrm>
            <a:off x="5503350" y="1452105"/>
            <a:ext cx="6688650" cy="3418114"/>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131016B0-59C1-8552-DAAC-A8B844A111FD}"/>
              </a:ext>
            </a:extLst>
          </p:cNvPr>
          <p:cNvPicPr>
            <a:picLocks noChangeAspect="1"/>
          </p:cNvPicPr>
          <p:nvPr/>
        </p:nvPicPr>
        <p:blipFill>
          <a:blip r:embed="rId4"/>
          <a:stretch>
            <a:fillRect/>
          </a:stretch>
        </p:blipFill>
        <p:spPr>
          <a:xfrm>
            <a:off x="0" y="0"/>
            <a:ext cx="953225" cy="953225"/>
          </a:xfrm>
          <a:prstGeom prst="rect">
            <a:avLst/>
          </a:prstGeom>
        </p:spPr>
      </p:pic>
      <p:sp>
        <p:nvSpPr>
          <p:cNvPr id="7" name="TextBox 6">
            <a:extLst>
              <a:ext uri="{FF2B5EF4-FFF2-40B4-BE49-F238E27FC236}">
                <a16:creationId xmlns:a16="http://schemas.microsoft.com/office/drawing/2014/main" id="{3A9825DC-1435-08D8-78FF-A1469007FAA1}"/>
              </a:ext>
            </a:extLst>
          </p:cNvPr>
          <p:cNvSpPr txBox="1"/>
          <p:nvPr/>
        </p:nvSpPr>
        <p:spPr>
          <a:xfrm>
            <a:off x="859971" y="291946"/>
            <a:ext cx="3145972" cy="369332"/>
          </a:xfrm>
          <a:prstGeom prst="rect">
            <a:avLst/>
          </a:prstGeom>
          <a:noFill/>
        </p:spPr>
        <p:txBody>
          <a:bodyPr wrap="square">
            <a:spAutoFit/>
          </a:bodyPr>
          <a:lstStyle/>
          <a:p>
            <a:pPr algn="ctr"/>
            <a:r>
              <a:rPr lang="en-US" b="1" dirty="0">
                <a:latin typeface="Aptos" panose="020B0004020202020204" pitchFamily="34" charset="0"/>
              </a:rPr>
              <a:t>Optimal cost of information </a:t>
            </a:r>
          </a:p>
        </p:txBody>
      </p:sp>
      <p:sp>
        <p:nvSpPr>
          <p:cNvPr id="8" name="TextBox 7">
            <a:extLst>
              <a:ext uri="{FF2B5EF4-FFF2-40B4-BE49-F238E27FC236}">
                <a16:creationId xmlns:a16="http://schemas.microsoft.com/office/drawing/2014/main" id="{1771CD30-79BA-7A9D-2E0C-BA10A68BAE21}"/>
              </a:ext>
            </a:extLst>
          </p:cNvPr>
          <p:cNvSpPr txBox="1"/>
          <p:nvPr/>
        </p:nvSpPr>
        <p:spPr>
          <a:xfrm>
            <a:off x="272142" y="1284514"/>
            <a:ext cx="5225143" cy="2031325"/>
          </a:xfrm>
          <a:prstGeom prst="rect">
            <a:avLst/>
          </a:prstGeom>
          <a:noFill/>
        </p:spPr>
        <p:txBody>
          <a:bodyPr wrap="square" rtlCol="0">
            <a:spAutoFit/>
          </a:bodyPr>
          <a:lstStyle/>
          <a:p>
            <a:r>
              <a:rPr lang="en-US" b="1" dirty="0">
                <a:latin typeface="Aptos" panose="020B0004020202020204" pitchFamily="34" charset="0"/>
              </a:rPr>
              <a:t>Procedure of optimization of information acquisitions :</a:t>
            </a:r>
          </a:p>
          <a:p>
            <a:pPr marL="342900" indent="-342900">
              <a:buFont typeface="+mj-lt"/>
              <a:buAutoNum type="arabicPeriod"/>
            </a:pPr>
            <a:r>
              <a:rPr lang="en-US" dirty="0">
                <a:latin typeface="Aptos" panose="020B0004020202020204" pitchFamily="34" charset="0"/>
              </a:rPr>
              <a:t> we </a:t>
            </a:r>
            <a:r>
              <a:rPr lang="en-US" dirty="0">
                <a:solidFill>
                  <a:srgbClr val="C00000"/>
                </a:solidFill>
                <a:latin typeface="Aptos" panose="020B0004020202020204" pitchFamily="34" charset="0"/>
              </a:rPr>
              <a:t>simplify the model </a:t>
            </a:r>
            <a:r>
              <a:rPr lang="en-US" dirty="0">
                <a:latin typeface="Aptos" panose="020B0004020202020204" pitchFamily="34" charset="0"/>
              </a:rPr>
              <a:t>to just </a:t>
            </a:r>
            <a:r>
              <a:rPr lang="en-US" b="1" dirty="0">
                <a:solidFill>
                  <a:srgbClr val="C00000"/>
                </a:solidFill>
                <a:latin typeface="Aptos" panose="020B0004020202020204" pitchFamily="34" charset="0"/>
              </a:rPr>
              <a:t>two alternatives</a:t>
            </a:r>
          </a:p>
          <a:p>
            <a:pPr marL="342900" indent="-342900">
              <a:buFont typeface="+mj-lt"/>
              <a:buAutoNum type="arabicPeriod"/>
            </a:pPr>
            <a:r>
              <a:rPr lang="en-US" dirty="0">
                <a:latin typeface="Aptos" panose="020B0004020202020204" pitchFamily="34" charset="0"/>
              </a:rPr>
              <a:t>Calculating </a:t>
            </a:r>
            <a:r>
              <a:rPr lang="en-US" b="1" dirty="0">
                <a:latin typeface="Aptos" panose="020B0004020202020204" pitchFamily="34" charset="0"/>
              </a:rPr>
              <a:t>Choice Probability </a:t>
            </a:r>
            <a:r>
              <a:rPr lang="en-US" dirty="0">
                <a:latin typeface="Aptos" panose="020B0004020202020204" pitchFamily="34" charset="0"/>
              </a:rPr>
              <a:t>by formula called “</a:t>
            </a:r>
            <a:r>
              <a:rPr lang="en-US" b="0" i="0" dirty="0">
                <a:solidFill>
                  <a:srgbClr val="0070C0"/>
                </a:solidFill>
                <a:effectLst/>
                <a:highlight>
                  <a:srgbClr val="FFFFFF"/>
                </a:highlight>
                <a:latin typeface="Aptos" panose="020B0004020202020204" pitchFamily="34" charset="0"/>
              </a:rPr>
              <a:t>logistic distribution</a:t>
            </a:r>
            <a:r>
              <a:rPr lang="en-US" b="0" i="0" dirty="0">
                <a:solidFill>
                  <a:srgbClr val="0D0D0D"/>
                </a:solidFill>
                <a:effectLst/>
                <a:highlight>
                  <a:srgbClr val="FFFFFF"/>
                </a:highlight>
                <a:latin typeface="Aptos" panose="020B0004020202020204" pitchFamily="34" charset="0"/>
              </a:rPr>
              <a:t>”</a:t>
            </a:r>
          </a:p>
          <a:p>
            <a:pPr marL="342900" indent="-342900">
              <a:buFont typeface="+mj-lt"/>
              <a:buAutoNum type="arabicPeriod"/>
            </a:pPr>
            <a:r>
              <a:rPr lang="en-US" b="0" i="0" dirty="0">
                <a:solidFill>
                  <a:srgbClr val="0D0D0D"/>
                </a:solidFill>
                <a:effectLst/>
                <a:highlight>
                  <a:srgbClr val="FFFFFF"/>
                </a:highlight>
                <a:latin typeface="Söhne"/>
              </a:rPr>
              <a:t>The cost of gathering information about each option depends on </a:t>
            </a:r>
            <a:r>
              <a:rPr lang="en-US" b="1" i="0" dirty="0">
                <a:solidFill>
                  <a:srgbClr val="0D0D0D"/>
                </a:solidFill>
                <a:effectLst/>
                <a:highlight>
                  <a:srgbClr val="FFFFFF"/>
                </a:highlight>
                <a:latin typeface="Söhne"/>
              </a:rPr>
              <a:t>how likely it is to be chosen</a:t>
            </a:r>
            <a:r>
              <a:rPr lang="en-US" b="0" i="0" dirty="0">
                <a:solidFill>
                  <a:srgbClr val="0D0D0D"/>
                </a:solidFill>
                <a:effectLst/>
                <a:highlight>
                  <a:srgbClr val="FFFFFF"/>
                </a:highlight>
                <a:latin typeface="Söhne"/>
              </a:rPr>
              <a:t>. </a:t>
            </a:r>
            <a:endParaRPr lang="en-US" dirty="0">
              <a:solidFill>
                <a:srgbClr val="0D0D0D"/>
              </a:solidFill>
              <a:highlight>
                <a:srgbClr val="FFFFFF"/>
              </a:highlight>
              <a:latin typeface="Aptos" panose="020B0004020202020204" pitchFamily="34" charset="0"/>
            </a:endParaRPr>
          </a:p>
        </p:txBody>
      </p:sp>
      <p:sp>
        <p:nvSpPr>
          <p:cNvPr id="9" name="Arrow: Down 8">
            <a:extLst>
              <a:ext uri="{FF2B5EF4-FFF2-40B4-BE49-F238E27FC236}">
                <a16:creationId xmlns:a16="http://schemas.microsoft.com/office/drawing/2014/main" id="{31C4D0C5-6585-2D6B-47DB-4369CD1ACA29}"/>
              </a:ext>
            </a:extLst>
          </p:cNvPr>
          <p:cNvSpPr/>
          <p:nvPr/>
        </p:nvSpPr>
        <p:spPr>
          <a:xfrm>
            <a:off x="2334984" y="3820518"/>
            <a:ext cx="800101" cy="3693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D481383-1A93-EAE8-DD0C-091B3EC2F740}"/>
              </a:ext>
            </a:extLst>
          </p:cNvPr>
          <p:cNvSpPr txBox="1"/>
          <p:nvPr/>
        </p:nvSpPr>
        <p:spPr>
          <a:xfrm>
            <a:off x="2084611" y="3451185"/>
            <a:ext cx="1491343" cy="369332"/>
          </a:xfrm>
          <a:prstGeom prst="rect">
            <a:avLst/>
          </a:prstGeom>
          <a:noFill/>
        </p:spPr>
        <p:txBody>
          <a:bodyPr wrap="square" rtlCol="0">
            <a:spAutoFit/>
          </a:bodyPr>
          <a:lstStyle/>
          <a:p>
            <a:r>
              <a:rPr lang="en-US" b="1" dirty="0">
                <a:solidFill>
                  <a:srgbClr val="0070C0"/>
                </a:solidFill>
                <a:latin typeface="Aptos" panose="020B0004020202020204" pitchFamily="34" charset="0"/>
              </a:rPr>
              <a:t>Resulted in </a:t>
            </a:r>
          </a:p>
        </p:txBody>
      </p:sp>
      <p:sp>
        <p:nvSpPr>
          <p:cNvPr id="12" name="TextBox 11">
            <a:extLst>
              <a:ext uri="{FF2B5EF4-FFF2-40B4-BE49-F238E27FC236}">
                <a16:creationId xmlns:a16="http://schemas.microsoft.com/office/drawing/2014/main" id="{849590FA-2DAA-BAD1-FC35-30BDA02ACA80}"/>
              </a:ext>
            </a:extLst>
          </p:cNvPr>
          <p:cNvSpPr txBox="1"/>
          <p:nvPr/>
        </p:nvSpPr>
        <p:spPr>
          <a:xfrm>
            <a:off x="397324" y="4189850"/>
            <a:ext cx="5225143" cy="2031325"/>
          </a:xfrm>
          <a:prstGeom prst="rect">
            <a:avLst/>
          </a:prstGeom>
          <a:noFill/>
        </p:spPr>
        <p:txBody>
          <a:bodyPr wrap="square">
            <a:spAutoFit/>
          </a:bodyPr>
          <a:lstStyle/>
          <a:p>
            <a:pPr marL="285750" indent="-285750" algn="l">
              <a:buFont typeface="Wingdings" panose="05000000000000000000" pitchFamily="2" charset="2"/>
              <a:buChar char="Ø"/>
            </a:pPr>
            <a:r>
              <a:rPr lang="en-US" b="0" i="0" dirty="0">
                <a:solidFill>
                  <a:srgbClr val="0D0D0D"/>
                </a:solidFill>
                <a:effectLst/>
                <a:highlight>
                  <a:srgbClr val="FFFFFF"/>
                </a:highlight>
                <a:latin typeface="Söhne"/>
              </a:rPr>
              <a:t>The total </a:t>
            </a:r>
            <a:r>
              <a:rPr lang="en-US" b="1" i="0" dirty="0">
                <a:solidFill>
                  <a:srgbClr val="0D0D0D"/>
                </a:solidFill>
                <a:effectLst/>
                <a:highlight>
                  <a:srgbClr val="FFFFFF"/>
                </a:highlight>
                <a:latin typeface="Söhne"/>
              </a:rPr>
              <a:t>cost of gathering info </a:t>
            </a:r>
            <a:r>
              <a:rPr lang="en-US" b="0" i="0" dirty="0">
                <a:solidFill>
                  <a:srgbClr val="0D0D0D"/>
                </a:solidFill>
                <a:effectLst/>
                <a:highlight>
                  <a:srgbClr val="FFFFFF"/>
                </a:highlight>
                <a:latin typeface="Söhne"/>
              </a:rPr>
              <a:t>is </a:t>
            </a:r>
            <a:r>
              <a:rPr lang="en-US" b="0" i="0" dirty="0">
                <a:solidFill>
                  <a:srgbClr val="0D0D0D"/>
                </a:solidFill>
                <a:effectLst/>
                <a:highlight>
                  <a:srgbClr val="FFFF00"/>
                </a:highlight>
                <a:latin typeface="Söhne"/>
              </a:rPr>
              <a:t>highest when both options are equally likely to be chosen</a:t>
            </a:r>
            <a:r>
              <a:rPr lang="en-US" b="0" i="0" dirty="0">
                <a:solidFill>
                  <a:srgbClr val="0D0D0D"/>
                </a:solidFill>
                <a:effectLst/>
                <a:highlight>
                  <a:srgbClr val="FFFFFF"/>
                </a:highlight>
                <a:latin typeface="Söhne"/>
              </a:rPr>
              <a:t>.</a:t>
            </a:r>
          </a:p>
          <a:p>
            <a:pPr marL="285750" indent="-285750" algn="l">
              <a:buFont typeface="Wingdings" panose="05000000000000000000" pitchFamily="2" charset="2"/>
              <a:buChar char="Ø"/>
            </a:pPr>
            <a:r>
              <a:rPr lang="en-US" b="0" i="0" dirty="0">
                <a:solidFill>
                  <a:srgbClr val="C00000"/>
                </a:solidFill>
                <a:effectLst/>
                <a:highlight>
                  <a:srgbClr val="FFFFFF"/>
                </a:highlight>
                <a:latin typeface="Söhne"/>
              </a:rPr>
              <a:t>More money is spent</a:t>
            </a:r>
            <a:r>
              <a:rPr lang="en-US" b="0" i="0" dirty="0">
                <a:solidFill>
                  <a:srgbClr val="0D0D0D"/>
                </a:solidFill>
                <a:effectLst/>
                <a:highlight>
                  <a:srgbClr val="FFFFFF"/>
                </a:highlight>
                <a:latin typeface="Söhne"/>
              </a:rPr>
              <a:t> on learning about the </a:t>
            </a:r>
            <a:r>
              <a:rPr lang="en-US" b="0" i="0" u="sng" dirty="0">
                <a:solidFill>
                  <a:srgbClr val="0D0D0D"/>
                </a:solidFill>
                <a:effectLst/>
                <a:highlight>
                  <a:srgbClr val="FFFFFF"/>
                </a:highlight>
                <a:latin typeface="Söhne"/>
              </a:rPr>
              <a:t>less attractive option.</a:t>
            </a:r>
          </a:p>
          <a:p>
            <a:pPr marL="285750" indent="-285750" algn="l">
              <a:buFont typeface="Wingdings" panose="05000000000000000000" pitchFamily="2" charset="2"/>
              <a:buChar char="Ø"/>
            </a:pPr>
            <a:r>
              <a:rPr lang="en-US" b="0" i="0" dirty="0">
                <a:solidFill>
                  <a:srgbClr val="0D0D0D"/>
                </a:solidFill>
                <a:effectLst/>
                <a:highlight>
                  <a:srgbClr val="FFFFFF"/>
                </a:highlight>
                <a:latin typeface="Söhne"/>
              </a:rPr>
              <a:t>As the </a:t>
            </a:r>
            <a:r>
              <a:rPr lang="en-US" b="1" i="0" dirty="0">
                <a:solidFill>
                  <a:srgbClr val="0070C0"/>
                </a:solidFill>
                <a:effectLst/>
                <a:highlight>
                  <a:srgbClr val="FFFFFF"/>
                </a:highlight>
                <a:latin typeface="Söhne"/>
              </a:rPr>
              <a:t>likelihood of picking Option 1 increases</a:t>
            </a:r>
            <a:r>
              <a:rPr lang="en-US" b="0" i="0" dirty="0">
                <a:solidFill>
                  <a:srgbClr val="0D0D0D"/>
                </a:solidFill>
                <a:effectLst/>
                <a:highlight>
                  <a:srgbClr val="FFFFFF"/>
                </a:highlight>
                <a:latin typeface="Söhne"/>
              </a:rPr>
              <a:t>, the </a:t>
            </a:r>
            <a:r>
              <a:rPr lang="en-US" b="1" i="0" dirty="0">
                <a:solidFill>
                  <a:srgbClr val="0D0D0D"/>
                </a:solidFill>
                <a:effectLst/>
                <a:highlight>
                  <a:srgbClr val="FFFFFF"/>
                </a:highlight>
                <a:latin typeface="Söhne"/>
              </a:rPr>
              <a:t>proportion of money </a:t>
            </a:r>
            <a:r>
              <a:rPr lang="en-US" b="0" i="0" dirty="0">
                <a:solidFill>
                  <a:srgbClr val="0D0D0D"/>
                </a:solidFill>
                <a:effectLst/>
                <a:highlight>
                  <a:srgbClr val="FFFFFF"/>
                </a:highlight>
                <a:latin typeface="Söhne"/>
              </a:rPr>
              <a:t>spent on gathering info about it </a:t>
            </a:r>
            <a:r>
              <a:rPr lang="en-US" b="1" i="0" dirty="0">
                <a:solidFill>
                  <a:srgbClr val="FF0000"/>
                </a:solidFill>
                <a:effectLst/>
                <a:highlight>
                  <a:srgbClr val="FFFFFF"/>
                </a:highlight>
                <a:latin typeface="Söhne"/>
              </a:rPr>
              <a:t>decreases</a:t>
            </a:r>
            <a:r>
              <a:rPr lang="en-US" b="0" i="0" dirty="0">
                <a:solidFill>
                  <a:srgbClr val="0D0D0D"/>
                </a:solidFill>
                <a:effectLst/>
                <a:highlight>
                  <a:srgbClr val="FFFFFF"/>
                </a:highlight>
                <a:latin typeface="Söhne"/>
              </a:rPr>
              <a:t>.</a:t>
            </a:r>
          </a:p>
        </p:txBody>
      </p:sp>
    </p:spTree>
    <p:extLst>
      <p:ext uri="{BB962C8B-B14F-4D97-AF65-F5344CB8AC3E}">
        <p14:creationId xmlns:p14="http://schemas.microsoft.com/office/powerpoint/2010/main" val="300987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ata collection - Free computer icons">
            <a:extLst>
              <a:ext uri="{FF2B5EF4-FFF2-40B4-BE49-F238E27FC236}">
                <a16:creationId xmlns:a16="http://schemas.microsoft.com/office/drawing/2014/main" id="{09814BBE-471E-46F5-47B5-A1FBC0B07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58481"/>
            <a:ext cx="827315" cy="8273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15A9EE-277E-FF13-3997-B85AF1C1580D}"/>
              </a:ext>
            </a:extLst>
          </p:cNvPr>
          <p:cNvSpPr txBox="1"/>
          <p:nvPr/>
        </p:nvSpPr>
        <p:spPr>
          <a:xfrm>
            <a:off x="673503" y="291351"/>
            <a:ext cx="2530250" cy="395173"/>
          </a:xfrm>
          <a:prstGeom prst="rect">
            <a:avLst/>
          </a:prstGeom>
          <a:noFill/>
        </p:spPr>
        <p:txBody>
          <a:bodyPr wrap="square">
            <a:spAutoFit/>
          </a:bodyPr>
          <a:lstStyle/>
          <a:p>
            <a:pPr marL="0" marR="0" algn="justLow">
              <a:lnSpc>
                <a:spcPct val="115000"/>
              </a:lnSpc>
              <a:spcBef>
                <a:spcPts val="0"/>
              </a:spcBef>
              <a:spcAft>
                <a:spcPts val="800"/>
              </a:spcAft>
            </a:pPr>
            <a:r>
              <a:rPr lang="en-US" b="1" kern="100" dirty="0">
                <a:effectLst/>
                <a:latin typeface="Aptos" panose="020B0004020202020204" pitchFamily="34" charset="0"/>
                <a:ea typeface="Yu Mincho" panose="02020400000000000000" pitchFamily="18" charset="-128"/>
                <a:cs typeface="Arial" panose="020B0604020202020204" pitchFamily="34" charset="0"/>
              </a:rPr>
              <a:t>From theory to data </a:t>
            </a:r>
            <a:endParaRPr lang="en-US" sz="2000" kern="100" dirty="0">
              <a:effectLst/>
              <a:latin typeface="Aptos" panose="020B0004020202020204" pitchFamily="34" charset="0"/>
              <a:ea typeface="Yu Mincho" panose="02020400000000000000" pitchFamily="18" charset="-128"/>
              <a:cs typeface="Arial" panose="020B0604020202020204" pitchFamily="34" charset="0"/>
            </a:endParaRPr>
          </a:p>
        </p:txBody>
      </p:sp>
      <p:sp>
        <p:nvSpPr>
          <p:cNvPr id="8" name="TextBox 7">
            <a:extLst>
              <a:ext uri="{FF2B5EF4-FFF2-40B4-BE49-F238E27FC236}">
                <a16:creationId xmlns:a16="http://schemas.microsoft.com/office/drawing/2014/main" id="{C19171FE-474A-D488-243B-0158043C5CBB}"/>
              </a:ext>
            </a:extLst>
          </p:cNvPr>
          <p:cNvSpPr txBox="1"/>
          <p:nvPr/>
        </p:nvSpPr>
        <p:spPr>
          <a:xfrm>
            <a:off x="34469" y="4764075"/>
            <a:ext cx="5882596" cy="64633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algn="ctr">
              <a:buFont typeface="Wingdings" panose="05000000000000000000" pitchFamily="2" charset="2"/>
              <a:buChar char="Ø"/>
            </a:pPr>
            <a:r>
              <a:rPr lang="en-US" dirty="0">
                <a:latin typeface="Aptos" panose="020B0004020202020204" pitchFamily="34" charset="0"/>
                <a:ea typeface="Yu Mincho" panose="02020400000000000000" pitchFamily="18" charset="-128"/>
                <a:cs typeface="Arial" panose="020B0604020202020204" pitchFamily="34" charset="0"/>
              </a:rPr>
              <a:t>D</a:t>
            </a:r>
            <a:r>
              <a:rPr lang="en-US" sz="1800" dirty="0">
                <a:effectLst/>
                <a:latin typeface="Aptos" panose="020B0004020202020204" pitchFamily="34" charset="0"/>
                <a:ea typeface="Yu Mincho" panose="02020400000000000000" pitchFamily="18" charset="-128"/>
                <a:cs typeface="Arial" panose="020B0604020202020204" pitchFamily="34" charset="0"/>
              </a:rPr>
              <a:t>ata on international migration flows from </a:t>
            </a:r>
            <a:r>
              <a:rPr lang="en-US" sz="1800" b="1" dirty="0">
                <a:solidFill>
                  <a:srgbClr val="FF0000"/>
                </a:solidFill>
                <a:effectLst/>
                <a:latin typeface="Aptos" panose="020B0004020202020204" pitchFamily="34" charset="0"/>
                <a:ea typeface="Yu Mincho" panose="02020400000000000000" pitchFamily="18" charset="-128"/>
                <a:cs typeface="Arial" panose="020B0604020202020204" pitchFamily="34" charset="0"/>
              </a:rPr>
              <a:t>Abel</a:t>
            </a:r>
            <a:r>
              <a:rPr lang="en-US" sz="1800" dirty="0">
                <a:effectLst/>
                <a:latin typeface="Aptos" panose="020B0004020202020204" pitchFamily="34" charset="0"/>
                <a:ea typeface="Yu Mincho" panose="02020400000000000000" pitchFamily="18" charset="-128"/>
                <a:cs typeface="Arial" panose="020B0604020202020204" pitchFamily="34" charset="0"/>
              </a:rPr>
              <a:t> (</a:t>
            </a:r>
            <a:r>
              <a:rPr lang="en-US" sz="1800" b="1" dirty="0">
                <a:solidFill>
                  <a:srgbClr val="FF0000"/>
                </a:solidFill>
                <a:effectLst/>
                <a:latin typeface="Aptos" panose="020B0004020202020204" pitchFamily="34" charset="0"/>
                <a:ea typeface="Yu Mincho" panose="02020400000000000000" pitchFamily="18" charset="-128"/>
                <a:cs typeface="Arial" panose="020B0604020202020204" pitchFamily="34" charset="0"/>
              </a:rPr>
              <a:t>2018</a:t>
            </a:r>
            <a:r>
              <a:rPr lang="en-US" sz="1800" dirty="0">
                <a:effectLst/>
                <a:latin typeface="Aptos" panose="020B0004020202020204" pitchFamily="34" charset="0"/>
                <a:ea typeface="Yu Mincho" panose="02020400000000000000" pitchFamily="18" charset="-128"/>
                <a:cs typeface="Arial" panose="020B0604020202020204" pitchFamily="34" charset="0"/>
              </a:rPr>
              <a:t>), covering </a:t>
            </a:r>
            <a:r>
              <a:rPr lang="en-US" sz="1800" b="1" dirty="0">
                <a:solidFill>
                  <a:srgbClr val="0070C0"/>
                </a:solidFill>
                <a:effectLst/>
                <a:latin typeface="Aptos" panose="020B0004020202020204" pitchFamily="34" charset="0"/>
                <a:ea typeface="Yu Mincho" panose="02020400000000000000" pitchFamily="18" charset="-128"/>
                <a:cs typeface="Arial" panose="020B0604020202020204" pitchFamily="34" charset="0"/>
              </a:rPr>
              <a:t>203 countries </a:t>
            </a:r>
            <a:r>
              <a:rPr lang="en-US" sz="1800" dirty="0">
                <a:effectLst/>
                <a:latin typeface="Aptos" panose="020B0004020202020204" pitchFamily="34" charset="0"/>
                <a:ea typeface="Yu Mincho" panose="02020400000000000000" pitchFamily="18" charset="-128"/>
                <a:cs typeface="Arial" panose="020B0604020202020204" pitchFamily="34" charset="0"/>
              </a:rPr>
              <a:t>over the period </a:t>
            </a:r>
            <a:r>
              <a:rPr lang="en-US" sz="1800" b="1" dirty="0">
                <a:solidFill>
                  <a:srgbClr val="0070C0"/>
                </a:solidFill>
                <a:effectLst/>
                <a:latin typeface="Aptos" panose="020B0004020202020204" pitchFamily="34" charset="0"/>
                <a:ea typeface="Yu Mincho" panose="02020400000000000000" pitchFamily="18" charset="-128"/>
                <a:cs typeface="Arial" panose="020B0604020202020204" pitchFamily="34" charset="0"/>
              </a:rPr>
              <a:t>1960 to 2015</a:t>
            </a:r>
            <a:r>
              <a:rPr lang="en-US" sz="1800" dirty="0">
                <a:effectLst/>
                <a:latin typeface="Aptos" panose="020B0004020202020204" pitchFamily="34" charset="0"/>
                <a:ea typeface="Yu Mincho" panose="02020400000000000000" pitchFamily="18" charset="-128"/>
                <a:cs typeface="Arial" panose="020B0604020202020204" pitchFamily="34" charset="0"/>
              </a:rPr>
              <a:t>.</a:t>
            </a:r>
            <a:endParaRPr lang="en-US" dirty="0"/>
          </a:p>
        </p:txBody>
      </p:sp>
      <p:sp>
        <p:nvSpPr>
          <p:cNvPr id="10" name="TextBox 9">
            <a:extLst>
              <a:ext uri="{FF2B5EF4-FFF2-40B4-BE49-F238E27FC236}">
                <a16:creationId xmlns:a16="http://schemas.microsoft.com/office/drawing/2014/main" id="{4E8AEE64-D0D1-95B4-C5B6-85FA196C5EDA}"/>
              </a:ext>
            </a:extLst>
          </p:cNvPr>
          <p:cNvSpPr txBox="1"/>
          <p:nvPr/>
        </p:nvSpPr>
        <p:spPr>
          <a:xfrm>
            <a:off x="0" y="5678952"/>
            <a:ext cx="5959475" cy="92333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algn="ctr">
              <a:buFont typeface="Wingdings" panose="05000000000000000000" pitchFamily="2" charset="2"/>
              <a:buChar char="Ø"/>
            </a:pPr>
            <a:r>
              <a:rPr lang="en-US" sz="1800" dirty="0">
                <a:effectLst/>
                <a:latin typeface="Aptos" panose="020B0004020202020204" pitchFamily="34" charset="0"/>
                <a:ea typeface="Yu Mincho" panose="02020400000000000000" pitchFamily="18" charset="-128"/>
                <a:cs typeface="Arial" panose="020B0604020202020204" pitchFamily="34" charset="0"/>
              </a:rPr>
              <a:t>Paper focuses on seven consecutive five-year periods between </a:t>
            </a:r>
            <a:r>
              <a:rPr lang="en-US" sz="1800" b="1" dirty="0">
                <a:solidFill>
                  <a:srgbClr val="0070C0"/>
                </a:solidFill>
                <a:effectLst/>
                <a:latin typeface="Aptos" panose="020B0004020202020204" pitchFamily="34" charset="0"/>
                <a:ea typeface="Yu Mincho" panose="02020400000000000000" pitchFamily="18" charset="-128"/>
                <a:cs typeface="Arial" panose="020B0604020202020204" pitchFamily="34" charset="0"/>
              </a:rPr>
              <a:t>1980 and 2015</a:t>
            </a:r>
            <a:r>
              <a:rPr lang="en-US" sz="1800" dirty="0">
                <a:effectLst/>
                <a:latin typeface="Aptos" panose="020B0004020202020204" pitchFamily="34" charset="0"/>
                <a:ea typeface="Yu Mincho" panose="02020400000000000000" pitchFamily="18" charset="-128"/>
                <a:cs typeface="Arial" panose="020B0604020202020204" pitchFamily="34" charset="0"/>
              </a:rPr>
              <a:t>, with </a:t>
            </a:r>
            <a:r>
              <a:rPr lang="en-US" sz="1800" b="1" dirty="0">
                <a:effectLst/>
                <a:latin typeface="Aptos" panose="020B0004020202020204" pitchFamily="34" charset="0"/>
                <a:ea typeface="Yu Mincho" panose="02020400000000000000" pitchFamily="18" charset="-128"/>
                <a:cs typeface="Arial" panose="020B0604020202020204" pitchFamily="34" charset="0"/>
              </a:rPr>
              <a:t>a total of </a:t>
            </a:r>
            <a:r>
              <a:rPr lang="en-US" sz="1800" b="1" dirty="0">
                <a:solidFill>
                  <a:srgbClr val="0070C0"/>
                </a:solidFill>
                <a:effectLst/>
                <a:latin typeface="Aptos" panose="020B0004020202020204" pitchFamily="34" charset="0"/>
                <a:ea typeface="Yu Mincho" panose="02020400000000000000" pitchFamily="18" charset="-128"/>
                <a:cs typeface="Arial" panose="020B0604020202020204" pitchFamily="34" charset="0"/>
              </a:rPr>
              <a:t>263,008</a:t>
            </a:r>
            <a:r>
              <a:rPr lang="en-US" sz="1800" b="1" dirty="0">
                <a:effectLst/>
                <a:latin typeface="Aptos" panose="020B0004020202020204" pitchFamily="34" charset="0"/>
                <a:ea typeface="Yu Mincho" panose="02020400000000000000" pitchFamily="18" charset="-128"/>
                <a:cs typeface="Arial" panose="020B0604020202020204" pitchFamily="34" charset="0"/>
              </a:rPr>
              <a:t> observations. </a:t>
            </a:r>
            <a:endParaRPr lang="en-US" b="1" dirty="0"/>
          </a:p>
        </p:txBody>
      </p:sp>
      <p:sp>
        <p:nvSpPr>
          <p:cNvPr id="13" name="TextBox 12">
            <a:extLst>
              <a:ext uri="{FF2B5EF4-FFF2-40B4-BE49-F238E27FC236}">
                <a16:creationId xmlns:a16="http://schemas.microsoft.com/office/drawing/2014/main" id="{D6343FDD-1186-48DD-2C0D-AAE1741F1863}"/>
              </a:ext>
            </a:extLst>
          </p:cNvPr>
          <p:cNvSpPr txBox="1"/>
          <p:nvPr/>
        </p:nvSpPr>
        <p:spPr>
          <a:xfrm>
            <a:off x="6147480" y="4764075"/>
            <a:ext cx="5323114" cy="64633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algn="ctr">
              <a:buFont typeface="Wingdings" panose="05000000000000000000" pitchFamily="2" charset="2"/>
              <a:buChar char="Ø"/>
            </a:pPr>
            <a:r>
              <a:rPr lang="en-US" sz="1800" dirty="0">
                <a:effectLst/>
                <a:latin typeface="Aptos" panose="020B0004020202020204" pitchFamily="34" charset="0"/>
                <a:ea typeface="Yu Mincho" panose="02020400000000000000" pitchFamily="18" charset="-128"/>
                <a:cs typeface="Arial" panose="020B0604020202020204" pitchFamily="34" charset="0"/>
              </a:rPr>
              <a:t>estimate the "</a:t>
            </a:r>
            <a:r>
              <a:rPr lang="en-US" sz="1800" b="1" dirty="0">
                <a:solidFill>
                  <a:schemeClr val="accent2"/>
                </a:solidFill>
                <a:effectLst/>
                <a:latin typeface="Aptos" panose="020B0004020202020204" pitchFamily="34" charset="0"/>
                <a:ea typeface="Yu Mincho" panose="02020400000000000000" pitchFamily="18" charset="-128"/>
                <a:cs typeface="Arial" panose="020B0604020202020204" pitchFamily="34" charset="0"/>
              </a:rPr>
              <a:t>value of information</a:t>
            </a:r>
            <a:r>
              <a:rPr lang="en-US" sz="1800" dirty="0">
                <a:effectLst/>
                <a:latin typeface="Aptos" panose="020B0004020202020204" pitchFamily="34" charset="0"/>
                <a:ea typeface="Yu Mincho" panose="02020400000000000000" pitchFamily="18" charset="-128"/>
                <a:cs typeface="Arial" panose="020B0604020202020204" pitchFamily="34" charset="0"/>
              </a:rPr>
              <a:t>," a proxy for the </a:t>
            </a:r>
            <a:r>
              <a:rPr lang="en-US" sz="1800" b="1" dirty="0">
                <a:effectLst/>
                <a:latin typeface="Aptos" panose="020B0004020202020204" pitchFamily="34" charset="0"/>
                <a:ea typeface="Yu Mincho" panose="02020400000000000000" pitchFamily="18" charset="-128"/>
                <a:cs typeface="Arial" panose="020B0604020202020204" pitchFamily="34" charset="0"/>
              </a:rPr>
              <a:t>cost of information acquisition.</a:t>
            </a:r>
            <a:endParaRPr lang="en-US" b="1" dirty="0"/>
          </a:p>
        </p:txBody>
      </p:sp>
      <p:pic>
        <p:nvPicPr>
          <p:cNvPr id="24" name="Picture 23" descr="A map of the world&#10;&#10;Description automatically generated">
            <a:extLst>
              <a:ext uri="{FF2B5EF4-FFF2-40B4-BE49-F238E27FC236}">
                <a16:creationId xmlns:a16="http://schemas.microsoft.com/office/drawing/2014/main" id="{14EC4FF7-8F89-725D-D3B5-9FC1FDB8F2C0}"/>
              </a:ext>
            </a:extLst>
          </p:cNvPr>
          <p:cNvPicPr>
            <a:picLocks noChangeAspect="1"/>
          </p:cNvPicPr>
          <p:nvPr/>
        </p:nvPicPr>
        <p:blipFill rotWithShape="1">
          <a:blip r:embed="rId3">
            <a:extLst>
              <a:ext uri="{28A0092B-C50C-407E-A947-70E740481C1C}">
                <a14:useLocalDpi xmlns:a14="http://schemas.microsoft.com/office/drawing/2010/main" val="0"/>
              </a:ext>
            </a:extLst>
          </a:blip>
          <a:srcRect l="9499" r="8046"/>
          <a:stretch/>
        </p:blipFill>
        <p:spPr>
          <a:xfrm>
            <a:off x="2975767" y="291351"/>
            <a:ext cx="7277605" cy="4178246"/>
          </a:xfrm>
          <a:prstGeom prst="rect">
            <a:avLst/>
          </a:prstGeom>
        </p:spPr>
      </p:pic>
      <p:sp>
        <p:nvSpPr>
          <p:cNvPr id="26" name="TextBox 25">
            <a:extLst>
              <a:ext uri="{FF2B5EF4-FFF2-40B4-BE49-F238E27FC236}">
                <a16:creationId xmlns:a16="http://schemas.microsoft.com/office/drawing/2014/main" id="{EEEF2651-0B49-24F5-192D-FE05ADAA9EE8}"/>
              </a:ext>
            </a:extLst>
          </p:cNvPr>
          <p:cNvSpPr txBox="1"/>
          <p:nvPr/>
        </p:nvSpPr>
        <p:spPr>
          <a:xfrm>
            <a:off x="6232527" y="5637414"/>
            <a:ext cx="5511119" cy="923330"/>
          </a:xfrm>
          <a:prstGeom prst="rect">
            <a:avLst/>
          </a:prstGeom>
          <a:noFill/>
        </p:spPr>
        <p:txBody>
          <a:bodyPr wrap="square">
            <a:spAutoFit/>
          </a:bodyPr>
          <a:lstStyle/>
          <a:p>
            <a:pPr marL="285750" indent="-285750" algn="ctr">
              <a:buFont typeface="Wingdings" panose="05000000000000000000" pitchFamily="2" charset="2"/>
              <a:buChar char="Ø"/>
            </a:pPr>
            <a:r>
              <a:rPr lang="en-US" dirty="0">
                <a:latin typeface="Aptos" panose="020B0004020202020204" pitchFamily="34" charset="0"/>
              </a:rPr>
              <a:t>there's no </a:t>
            </a:r>
            <a:r>
              <a:rPr lang="en-US" b="1" dirty="0">
                <a:solidFill>
                  <a:srgbClr val="0070C0"/>
                </a:solidFill>
                <a:latin typeface="Aptos" panose="020B0004020202020204" pitchFamily="34" charset="0"/>
              </a:rPr>
              <a:t>distinct geographical trend in the data</a:t>
            </a:r>
            <a:r>
              <a:rPr lang="en-US" dirty="0">
                <a:latin typeface="Aptos" panose="020B0004020202020204" pitchFamily="34" charset="0"/>
              </a:rPr>
              <a:t>, with significant variability </a:t>
            </a:r>
            <a:r>
              <a:rPr lang="en-US" dirty="0" err="1">
                <a:latin typeface="Aptos" panose="020B0004020202020204" pitchFamily="34" charset="0"/>
              </a:rPr>
              <a:t>i</a:t>
            </a:r>
            <a:r>
              <a:rPr lang="en-US" dirty="0">
                <a:latin typeface="Aptos" panose="020B0004020202020204" pitchFamily="34" charset="0"/>
              </a:rPr>
              <a:t> </a:t>
            </a:r>
            <a:r>
              <a:rPr lang="en-US" b="1" dirty="0">
                <a:latin typeface="Aptos" panose="020B0004020202020204" pitchFamily="34" charset="0"/>
              </a:rPr>
              <a:t>within regions like Latin America and Sub-Saharan Africa.</a:t>
            </a:r>
          </a:p>
        </p:txBody>
      </p:sp>
    </p:spTree>
    <p:extLst>
      <p:ext uri="{BB962C8B-B14F-4D97-AF65-F5344CB8AC3E}">
        <p14:creationId xmlns:p14="http://schemas.microsoft.com/office/powerpoint/2010/main" val="315113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26" grpId="0"/>
    </p:bld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TM03457475[[fn=Frame]]</Template>
  <TotalTime>4920</TotalTime>
  <Words>1281</Words>
  <Application>Microsoft Office PowerPoint</Application>
  <PresentationFormat>Widescreen</PresentationFormat>
  <Paragraphs>138</Paragraphs>
  <Slides>13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Söhne</vt:lpstr>
      <vt:lpstr>Aptos</vt:lpstr>
      <vt:lpstr>Arial</vt:lpstr>
      <vt:lpstr>Calibri</vt:lpstr>
      <vt:lpstr>Calibri Light</vt:lpstr>
      <vt:lpstr>Cambria Math</vt:lpstr>
      <vt:lpstr>ESRI ArcPad</vt:lpstr>
      <vt:lpstr>Wingdings</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niloofar yavari</dc:creator>
  <cp:lastModifiedBy>niloofar yavari</cp:lastModifiedBy>
  <cp:revision>21</cp:revision>
  <dcterms:created xsi:type="dcterms:W3CDTF">2024-05-06T01:32:40Z</dcterms:created>
  <dcterms:modified xsi:type="dcterms:W3CDTF">2024-05-13T00:43:34Z</dcterms:modified>
</cp:coreProperties>
</file>